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6" r:id="rId3"/>
    <p:sldId id="300" r:id="rId4"/>
    <p:sldId id="270" r:id="rId5"/>
    <p:sldId id="276" r:id="rId6"/>
    <p:sldId id="284" r:id="rId7"/>
    <p:sldId id="278" r:id="rId8"/>
    <p:sldId id="285" r:id="rId9"/>
    <p:sldId id="286" r:id="rId10"/>
    <p:sldId id="287" r:id="rId11"/>
    <p:sldId id="288" r:id="rId12"/>
    <p:sldId id="280" r:id="rId13"/>
    <p:sldId id="281" r:id="rId14"/>
    <p:sldId id="282" r:id="rId15"/>
    <p:sldId id="283" r:id="rId16"/>
    <p:sldId id="294" r:id="rId17"/>
    <p:sldId id="293" r:id="rId18"/>
    <p:sldId id="292" r:id="rId19"/>
    <p:sldId id="289" r:id="rId20"/>
    <p:sldId id="299" r:id="rId21"/>
    <p:sldId id="291" r:id="rId22"/>
    <p:sldId id="298" r:id="rId23"/>
    <p:sldId id="297" r:id="rId24"/>
    <p:sldId id="296" r:id="rId25"/>
    <p:sldId id="295" r:id="rId26"/>
    <p:sldId id="273" r:id="rId27"/>
    <p:sldId id="271" r:id="rId28"/>
    <p:sldId id="272" r:id="rId29"/>
    <p:sldId id="274" r:id="rId30"/>
    <p:sldId id="275"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18"/>
  </p:normalViewPr>
  <p:slideViewPr>
    <p:cSldViewPr snapToGrid="0" snapToObjects="1">
      <p:cViewPr varScale="1">
        <p:scale>
          <a:sx n="105" d="100"/>
          <a:sy n="105" d="100"/>
        </p:scale>
        <p:origin x="7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026CE-BD2D-664E-A8CD-920D8725DDE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8BAD86D-98C5-D54C-93D2-F6FCA13A3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8C4FD7B-DA3C-C441-BC4C-DEB97B3EBBD8}"/>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5" name="Marcador de pie de página 4">
            <a:extLst>
              <a:ext uri="{FF2B5EF4-FFF2-40B4-BE49-F238E27FC236}">
                <a16:creationId xmlns:a16="http://schemas.microsoft.com/office/drawing/2014/main" id="{565FCAF3-9DC7-9B42-B9EB-1FE75B81F52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55E9821-F9DD-6C4D-A63F-FFF6F969306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98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09E32-DD7F-8E40-8763-E7EABBB842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BF06080-7495-774B-8047-42D09543579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5E63C11-292B-BB43-8C66-1A565FAD4D7D}"/>
              </a:ext>
            </a:extLst>
          </p:cNvPr>
          <p:cNvSpPr>
            <a:spLocks noGrp="1"/>
          </p:cNvSpPr>
          <p:nvPr>
            <p:ph type="dt" sz="half" idx="10"/>
          </p:nvPr>
        </p:nvSpPr>
        <p:spPr/>
        <p:txBody>
          <a:bodyPr/>
          <a:lstStyle/>
          <a:p>
            <a:fld id="{55C6B4A9-1611-4792-9094-5F34BCA07E0B}" type="datetimeFigureOut">
              <a:rPr lang="en-US" smtClean="0"/>
              <a:t>8/28/2023</a:t>
            </a:fld>
            <a:endParaRPr lang="en-US" dirty="0"/>
          </a:p>
        </p:txBody>
      </p:sp>
      <p:sp>
        <p:nvSpPr>
          <p:cNvPr id="5" name="Marcador de pie de página 4">
            <a:extLst>
              <a:ext uri="{FF2B5EF4-FFF2-40B4-BE49-F238E27FC236}">
                <a16:creationId xmlns:a16="http://schemas.microsoft.com/office/drawing/2014/main" id="{C475E942-D305-5243-9720-749C4F2B70D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40F501-AF1E-774E-AB21-6ED757D11049}"/>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09784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E6032C-20E6-FD44-AFE3-D7067EFC22B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9A40F1C-BBE6-E145-A973-9515757CF79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B7025B7-6289-BF41-B20B-9E35BFD7F8EE}"/>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5" name="Marcador de pie de página 4">
            <a:extLst>
              <a:ext uri="{FF2B5EF4-FFF2-40B4-BE49-F238E27FC236}">
                <a16:creationId xmlns:a16="http://schemas.microsoft.com/office/drawing/2014/main" id="{8DBC6D0E-6F6D-A745-9C10-4CBBEACD949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1825A42-6F5F-ED4C-B9AD-1F5510F454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628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24C20-2252-6B48-9C8B-74C2A84F003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3C541B9-3D67-B645-A619-E8B345D134C0}"/>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5C72C05-3836-A34C-BA73-2F29103A7977}"/>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5" name="Marcador de pie de página 4">
            <a:extLst>
              <a:ext uri="{FF2B5EF4-FFF2-40B4-BE49-F238E27FC236}">
                <a16:creationId xmlns:a16="http://schemas.microsoft.com/office/drawing/2014/main" id="{0E842DFD-5628-4C4D-AB63-363D603FF46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EA250F1-016E-024A-86D4-8861A7586FC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807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CC641-4873-8342-BA20-DA4FB3BBAF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ECBACAB-560B-DD47-9EE5-3355A76B9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E4C7F9CA-FB58-A14B-B64E-CF3780EDC4D3}"/>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5" name="Marcador de pie de página 4">
            <a:extLst>
              <a:ext uri="{FF2B5EF4-FFF2-40B4-BE49-F238E27FC236}">
                <a16:creationId xmlns:a16="http://schemas.microsoft.com/office/drawing/2014/main" id="{6151D825-860B-A14D-9259-0531DBA4E687}"/>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B6C0D66-3CF7-7F41-BAB4-3C01AE198BB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246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7B28B-A5FD-C944-9930-86D2B5F3CEE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5DCE35-40BC-C345-949D-40922308FE0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C121576-45CC-6B4D-887C-97CA48A2048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35A09BD-99BB-6B4C-B361-7D588AA6B8C6}"/>
              </a:ext>
            </a:extLst>
          </p:cNvPr>
          <p:cNvSpPr>
            <a:spLocks noGrp="1"/>
          </p:cNvSpPr>
          <p:nvPr>
            <p:ph type="dt" sz="half" idx="10"/>
          </p:nvPr>
        </p:nvSpPr>
        <p:spPr/>
        <p:txBody>
          <a:bodyPr/>
          <a:lstStyle/>
          <a:p>
            <a:fld id="{EB712588-04B1-427B-82EE-E8DB90309F08}" type="datetimeFigureOut">
              <a:rPr lang="en-US" smtClean="0"/>
              <a:t>8/28/2023</a:t>
            </a:fld>
            <a:endParaRPr lang="en-US" dirty="0"/>
          </a:p>
        </p:txBody>
      </p:sp>
      <p:sp>
        <p:nvSpPr>
          <p:cNvPr id="6" name="Marcador de pie de página 5">
            <a:extLst>
              <a:ext uri="{FF2B5EF4-FFF2-40B4-BE49-F238E27FC236}">
                <a16:creationId xmlns:a16="http://schemas.microsoft.com/office/drawing/2014/main" id="{5F9D32EF-AB21-2A45-BE50-0EEF0854EAC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E7A790E-B2D6-914F-B71C-1F71137FDD56}"/>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94162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D2C19-A044-C442-BD8A-5926277A7BE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2AB0127-4C81-F34F-917F-570EE4B10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6B501759-4449-8F4B-B759-2981EBBB1E1B}"/>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6D0021BE-0D5D-9048-8CD4-C971C0FC8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DE60B96E-754B-AF4F-AE27-ECDA4EDD5F45}"/>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986FED8E-802B-A74D-9D18-C345DADA1FA4}"/>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8" name="Marcador de pie de página 7">
            <a:extLst>
              <a:ext uri="{FF2B5EF4-FFF2-40B4-BE49-F238E27FC236}">
                <a16:creationId xmlns:a16="http://schemas.microsoft.com/office/drawing/2014/main" id="{F15959B0-8430-C847-8BE1-37DF75701F8D}"/>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E6229FD9-F207-A74D-A221-59B49FCEB77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19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0B9C1-0894-1C41-BD77-80869B83379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15095E7-8864-924F-A96F-CEA9AA1C11E1}"/>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4" name="Marcador de pie de página 3">
            <a:extLst>
              <a:ext uri="{FF2B5EF4-FFF2-40B4-BE49-F238E27FC236}">
                <a16:creationId xmlns:a16="http://schemas.microsoft.com/office/drawing/2014/main" id="{51490072-7B4D-FE4E-AB7A-3D2AA6E3E5EC}"/>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1DA26CE-3F55-F740-BE5F-30090D0FB63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278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41E2A6-594B-FB4C-AD38-0E16A902BBFF}"/>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3" name="Marcador de pie de página 2">
            <a:extLst>
              <a:ext uri="{FF2B5EF4-FFF2-40B4-BE49-F238E27FC236}">
                <a16:creationId xmlns:a16="http://schemas.microsoft.com/office/drawing/2014/main" id="{095EEADC-D7C7-A24D-BDD2-B344ADE38365}"/>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83F6F38B-6D14-3848-A6F9-38FD7969ED7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29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0BB43-3A89-2146-AAD2-45416A7932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CEF5DE7-D1EE-B347-AA7A-D26EF101A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5109F095-9686-0545-B5BD-F887A2A7B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F8BD986-49C9-9C46-ACD9-B349CB8E9383}"/>
              </a:ext>
            </a:extLst>
          </p:cNvPr>
          <p:cNvSpPr>
            <a:spLocks noGrp="1"/>
          </p:cNvSpPr>
          <p:nvPr>
            <p:ph type="dt" sz="half" idx="10"/>
          </p:nvPr>
        </p:nvSpPr>
        <p:spPr/>
        <p:txBody>
          <a:bodyPr/>
          <a:lstStyle/>
          <a:p>
            <a:fld id="{42A54C80-263E-416B-A8E0-580EDEADCBDC}" type="datetimeFigureOut">
              <a:rPr lang="en-US" smtClean="0"/>
              <a:t>8/28/2023</a:t>
            </a:fld>
            <a:endParaRPr lang="en-US" dirty="0"/>
          </a:p>
        </p:txBody>
      </p:sp>
      <p:sp>
        <p:nvSpPr>
          <p:cNvPr id="6" name="Marcador de pie de página 5">
            <a:extLst>
              <a:ext uri="{FF2B5EF4-FFF2-40B4-BE49-F238E27FC236}">
                <a16:creationId xmlns:a16="http://schemas.microsoft.com/office/drawing/2014/main" id="{0CA69A1B-480C-624C-B6F6-F4D8BEDA1129}"/>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2F4D96B-0AE2-E748-AFC9-DE796A55327A}"/>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95127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1C2A1-C2BE-754A-B7DE-C45D04005E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D64E519-0D8D-B94E-ABEC-373A0D88A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387A099-8B00-324D-9E1F-A38B7B26C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D537D9-C677-CB4D-91D0-8CD27A3CB086}"/>
              </a:ext>
            </a:extLst>
          </p:cNvPr>
          <p:cNvSpPr>
            <a:spLocks noGrp="1"/>
          </p:cNvSpPr>
          <p:nvPr>
            <p:ph type="dt" sz="half" idx="10"/>
          </p:nvPr>
        </p:nvSpPr>
        <p:spPr/>
        <p:txBody>
          <a:bodyPr/>
          <a:lstStyle/>
          <a:p>
            <a:fld id="{B61BEF0D-F0BB-DE4B-95CE-6DB70DBA9567}" type="datetimeFigureOut">
              <a:rPr lang="en-US" smtClean="0"/>
              <a:pPr/>
              <a:t>8/28/2023</a:t>
            </a:fld>
            <a:endParaRPr lang="en-US" dirty="0"/>
          </a:p>
        </p:txBody>
      </p:sp>
      <p:sp>
        <p:nvSpPr>
          <p:cNvPr id="6" name="Marcador de pie de página 5">
            <a:extLst>
              <a:ext uri="{FF2B5EF4-FFF2-40B4-BE49-F238E27FC236}">
                <a16:creationId xmlns:a16="http://schemas.microsoft.com/office/drawing/2014/main" id="{90C9C76C-3363-F543-A4B4-75C1981DB8B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EF11CE1C-0831-2A4F-8D27-C9F6065CA5D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503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39FB95-9120-8844-86ED-0D84540F3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63C2029-02CE-8C45-841F-E4D625853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0AB54BC4-F7E9-FC4D-91A8-EE6444833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8/28/2023</a:t>
            </a:fld>
            <a:endParaRPr lang="en-US" dirty="0"/>
          </a:p>
        </p:txBody>
      </p:sp>
      <p:sp>
        <p:nvSpPr>
          <p:cNvPr id="5" name="Marcador de pie de página 4">
            <a:extLst>
              <a:ext uri="{FF2B5EF4-FFF2-40B4-BE49-F238E27FC236}">
                <a16:creationId xmlns:a16="http://schemas.microsoft.com/office/drawing/2014/main" id="{CE9A904E-CEF0-6B40-8F92-D0EE4F17A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963C5B3E-C810-584D-BB61-6E96751D7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407163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72EE7-EDC6-6E45-92A5-D63844AFE6A8}"/>
              </a:ext>
            </a:extLst>
          </p:cNvPr>
          <p:cNvSpPr>
            <a:spLocks noGrp="1"/>
          </p:cNvSpPr>
          <p:nvPr>
            <p:ph type="ctrTitle"/>
          </p:nvPr>
        </p:nvSpPr>
        <p:spPr>
          <a:xfrm>
            <a:off x="1524000" y="2235200"/>
            <a:ext cx="9144000" cy="2387600"/>
          </a:xfrm>
        </p:spPr>
        <p:txBody>
          <a:bodyPr/>
          <a:lstStyle/>
          <a:p>
            <a:pPr algn="ctr"/>
            <a:r>
              <a:rPr lang="es-CL" dirty="0" smtClean="0"/>
              <a:t>Tercer Consejo </a:t>
            </a:r>
            <a:r>
              <a:rPr lang="es-CL" dirty="0"/>
              <a:t>Escolar</a:t>
            </a:r>
          </a:p>
        </p:txBody>
      </p:sp>
      <p:sp>
        <p:nvSpPr>
          <p:cNvPr id="3" name="Subtítulo 2">
            <a:extLst>
              <a:ext uri="{FF2B5EF4-FFF2-40B4-BE49-F238E27FC236}">
                <a16:creationId xmlns:a16="http://schemas.microsoft.com/office/drawing/2014/main" id="{C201F5A4-3949-F449-8793-10B81AF406B7}"/>
              </a:ext>
            </a:extLst>
          </p:cNvPr>
          <p:cNvSpPr>
            <a:spLocks noGrp="1"/>
          </p:cNvSpPr>
          <p:nvPr>
            <p:ph type="subTitle" idx="1"/>
          </p:nvPr>
        </p:nvSpPr>
        <p:spPr>
          <a:xfrm>
            <a:off x="1524000" y="4622800"/>
            <a:ext cx="9144000" cy="1655762"/>
          </a:xfrm>
        </p:spPr>
        <p:txBody>
          <a:bodyPr/>
          <a:lstStyle/>
          <a:p>
            <a:pPr algn="ctr"/>
            <a:r>
              <a:rPr lang="es-CL" b="1" dirty="0"/>
              <a:t>COLEGIO CONFEDERACIÓN SUIZA</a:t>
            </a:r>
          </a:p>
          <a:p>
            <a:pPr algn="ctr"/>
            <a:r>
              <a:rPr lang="es-CL" dirty="0" smtClean="0"/>
              <a:t>Lunes 21 de Agosto 2023</a:t>
            </a:r>
          </a:p>
          <a:p>
            <a:pPr algn="ctr"/>
            <a:r>
              <a:rPr lang="es-CL" dirty="0" smtClean="0"/>
              <a:t>La Reina</a:t>
            </a:r>
            <a:endParaRPr lang="es-CL" dirty="0"/>
          </a:p>
        </p:txBody>
      </p:sp>
      <p:cxnSp>
        <p:nvCxnSpPr>
          <p:cNvPr id="10" name="Conector recto 9">
            <a:extLst>
              <a:ext uri="{FF2B5EF4-FFF2-40B4-BE49-F238E27FC236}">
                <a16:creationId xmlns:a16="http://schemas.microsoft.com/office/drawing/2014/main" id="{D496FD01-C524-C244-B308-A33491FD1E12}"/>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1F88C221-6AF5-A142-88AB-A7CDC70DAABD}"/>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4921205" y="851347"/>
            <a:ext cx="1885950" cy="2476500"/>
          </a:xfrm>
          <a:prstGeom prst="rect">
            <a:avLst/>
          </a:prstGeom>
        </p:spPr>
      </p:pic>
    </p:spTree>
    <p:extLst>
      <p:ext uri="{BB962C8B-B14F-4D97-AF65-F5344CB8AC3E}">
        <p14:creationId xmlns:p14="http://schemas.microsoft.com/office/powerpoint/2010/main" val="329475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Socioemocional</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764" y="1690689"/>
            <a:ext cx="9389659" cy="36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2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Socioemocional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9738815" cy="410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3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SIMCE 2022 4° Básico</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651" y="1581506"/>
            <a:ext cx="883194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60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SIMCE 2022 II° Medio</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549" y="1825625"/>
            <a:ext cx="8540411"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IDPS </a:t>
            </a:r>
            <a:r>
              <a:rPr lang="es-MX" dirty="0"/>
              <a:t>4</a:t>
            </a:r>
            <a:r>
              <a:rPr lang="es-MX" dirty="0" smtClean="0"/>
              <a:t>° Básico</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11029"/>
            <a:ext cx="10515600" cy="398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05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IDPS </a:t>
            </a:r>
            <a:r>
              <a:rPr lang="es-MX" dirty="0" err="1" smtClean="0"/>
              <a:t>II°</a:t>
            </a:r>
            <a:r>
              <a:rPr lang="es-MX" dirty="0" smtClean="0"/>
              <a:t> Básico</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4464" y="1690688"/>
            <a:ext cx="99155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98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360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370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28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12192000" cy="6957753"/>
          </a:xfrm>
          <a:prstGeom prst="rect">
            <a:avLst/>
          </a:prstGeom>
        </p:spPr>
      </p:pic>
    </p:spTree>
    <p:extLst>
      <p:ext uri="{BB962C8B-B14F-4D97-AF65-F5344CB8AC3E}">
        <p14:creationId xmlns:p14="http://schemas.microsoft.com/office/powerpoint/2010/main" val="295756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CL" dirty="0"/>
              <a:t>Temas a tratar</a:t>
            </a:r>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r>
              <a:rPr lang="es-CL" dirty="0" smtClean="0"/>
              <a:t>Bienvenida integrantes del consejo  e invitados</a:t>
            </a:r>
          </a:p>
          <a:p>
            <a:r>
              <a:rPr lang="es-CL" dirty="0" smtClean="0"/>
              <a:t>Información Centro General de Padres</a:t>
            </a:r>
          </a:p>
          <a:p>
            <a:r>
              <a:rPr lang="es-CL" dirty="0" smtClean="0"/>
              <a:t>Informe </a:t>
            </a:r>
            <a:r>
              <a:rPr lang="es-CL" dirty="0"/>
              <a:t>de </a:t>
            </a:r>
            <a:r>
              <a:rPr lang="es-CL" dirty="0" smtClean="0"/>
              <a:t>Matrícula actual y proyección 2024</a:t>
            </a:r>
          </a:p>
          <a:p>
            <a:r>
              <a:rPr lang="es-CL" dirty="0" smtClean="0"/>
              <a:t>Resultados DIA diagnóstico, académico y socioemocional</a:t>
            </a:r>
          </a:p>
          <a:p>
            <a:r>
              <a:rPr lang="es-CL" dirty="0" smtClean="0"/>
              <a:t>Resultados SIMCE  e IDPS 2022. 4to básico y II medio.</a:t>
            </a:r>
          </a:p>
          <a:p>
            <a:r>
              <a:rPr lang="es-CL" dirty="0" smtClean="0"/>
              <a:t>Acompañamiento al aula.</a:t>
            </a:r>
          </a:p>
          <a:p>
            <a:r>
              <a:rPr lang="es-CL" dirty="0" smtClean="0"/>
              <a:t>Hitos</a:t>
            </a:r>
          </a:p>
          <a:p>
            <a:r>
              <a:rPr lang="es-CL" dirty="0" smtClean="0"/>
              <a:t>Recursos </a:t>
            </a:r>
            <a:r>
              <a:rPr lang="es-CL" dirty="0"/>
              <a:t>financieros</a:t>
            </a:r>
          </a:p>
          <a:p>
            <a:endParaRPr lang="es-CL" dirty="0"/>
          </a:p>
        </p:txBody>
      </p:sp>
    </p:spTree>
    <p:extLst>
      <p:ext uri="{BB962C8B-B14F-4D97-AF65-F5344CB8AC3E}">
        <p14:creationId xmlns:p14="http://schemas.microsoft.com/office/powerpoint/2010/main" val="46947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9976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147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0659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47303"/>
          </a:xfrm>
          <a:prstGeom prst="rect">
            <a:avLst/>
          </a:prstGeom>
        </p:spPr>
      </p:pic>
    </p:spTree>
    <p:extLst>
      <p:ext uri="{BB962C8B-B14F-4D97-AF65-F5344CB8AC3E}">
        <p14:creationId xmlns:p14="http://schemas.microsoft.com/office/powerpoint/2010/main" val="184456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195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732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ES" b="1" dirty="0" smtClean="0"/>
              <a:t> Recursos Financieros</a:t>
            </a:r>
            <a:endParaRPr lang="es-CL"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pPr marL="0" indent="0">
              <a:buNone/>
            </a:pPr>
            <a:endParaRPr lang="es-CL" dirty="0"/>
          </a:p>
          <a:p>
            <a:endParaRPr lang="es-CL" dirty="0"/>
          </a:p>
        </p:txBody>
      </p:sp>
      <p:pic>
        <p:nvPicPr>
          <p:cNvPr id="7" name="Imagen 6"/>
          <p:cNvPicPr>
            <a:picLocks noChangeAspect="1"/>
          </p:cNvPicPr>
          <p:nvPr/>
        </p:nvPicPr>
        <p:blipFill>
          <a:blip r:embed="rId3"/>
          <a:stretch>
            <a:fillRect/>
          </a:stretch>
        </p:blipFill>
        <p:spPr>
          <a:xfrm>
            <a:off x="838200" y="1266156"/>
            <a:ext cx="9178203" cy="5110117"/>
          </a:xfrm>
          <a:prstGeom prst="rect">
            <a:avLst/>
          </a:prstGeom>
        </p:spPr>
      </p:pic>
    </p:spTree>
    <p:extLst>
      <p:ext uri="{BB962C8B-B14F-4D97-AF65-F5344CB8AC3E}">
        <p14:creationId xmlns:p14="http://schemas.microsoft.com/office/powerpoint/2010/main" val="330503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ES" b="1" dirty="0" smtClean="0"/>
              <a:t> </a:t>
            </a:r>
            <a:endParaRPr lang="es-CL"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pPr marL="0" indent="0">
              <a:buNone/>
            </a:pPr>
            <a:endParaRPr lang="es-CL" dirty="0"/>
          </a:p>
          <a:p>
            <a:endParaRPr lang="es-CL" dirty="0"/>
          </a:p>
        </p:txBody>
      </p:sp>
      <p:pic>
        <p:nvPicPr>
          <p:cNvPr id="7" name="Imagen 6"/>
          <p:cNvPicPr>
            <a:picLocks noChangeAspect="1"/>
          </p:cNvPicPr>
          <p:nvPr/>
        </p:nvPicPr>
        <p:blipFill>
          <a:blip r:embed="rId3"/>
          <a:stretch>
            <a:fillRect/>
          </a:stretch>
        </p:blipFill>
        <p:spPr>
          <a:xfrm>
            <a:off x="2233339" y="1114425"/>
            <a:ext cx="7496175" cy="4629150"/>
          </a:xfrm>
          <a:prstGeom prst="rect">
            <a:avLst/>
          </a:prstGeom>
        </p:spPr>
      </p:pic>
    </p:spTree>
    <p:extLst>
      <p:ext uri="{BB962C8B-B14F-4D97-AF65-F5344CB8AC3E}">
        <p14:creationId xmlns:p14="http://schemas.microsoft.com/office/powerpoint/2010/main" val="600614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ES" b="1" dirty="0" smtClean="0"/>
              <a:t> </a:t>
            </a:r>
            <a:endParaRPr lang="es-CL" dirty="0"/>
          </a:p>
        </p:txBody>
      </p:sp>
      <p:pic>
        <p:nvPicPr>
          <p:cNvPr id="7" name="Imagen 6"/>
          <p:cNvPicPr>
            <a:picLocks noChangeAspect="1"/>
          </p:cNvPicPr>
          <p:nvPr/>
        </p:nvPicPr>
        <p:blipFill>
          <a:blip r:embed="rId3"/>
          <a:stretch>
            <a:fillRect/>
          </a:stretch>
        </p:blipFill>
        <p:spPr>
          <a:xfrm>
            <a:off x="1930401" y="1352549"/>
            <a:ext cx="7923212" cy="4420177"/>
          </a:xfrm>
          <a:prstGeom prst="rect">
            <a:avLst/>
          </a:prstGeom>
        </p:spPr>
      </p:pic>
    </p:spTree>
    <p:extLst>
      <p:ext uri="{BB962C8B-B14F-4D97-AF65-F5344CB8AC3E}">
        <p14:creationId xmlns:p14="http://schemas.microsoft.com/office/powerpoint/2010/main" val="1197235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28801" y="858982"/>
            <a:ext cx="7691550" cy="5124017"/>
          </a:xfrm>
          <a:prstGeom prst="rect">
            <a:avLst/>
          </a:prstGeom>
        </p:spPr>
      </p:pic>
    </p:spTree>
    <p:extLst>
      <p:ext uri="{BB962C8B-B14F-4D97-AF65-F5344CB8AC3E}">
        <p14:creationId xmlns:p14="http://schemas.microsoft.com/office/powerpoint/2010/main" val="262261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r>
              <a:rPr lang="es-CL" dirty="0"/>
              <a:t>Información Centro General de Padres</a:t>
            </a:r>
          </a:p>
        </p:txBody>
      </p:sp>
      <p:sp>
        <p:nvSpPr>
          <p:cNvPr id="7" name="Rectángulo 6"/>
          <p:cNvSpPr/>
          <p:nvPr/>
        </p:nvSpPr>
        <p:spPr>
          <a:xfrm>
            <a:off x="838200" y="1598633"/>
            <a:ext cx="10107168" cy="3908762"/>
          </a:xfrm>
          <a:prstGeom prst="rect">
            <a:avLst/>
          </a:prstGeom>
          <a:ln>
            <a:solidFill>
              <a:schemeClr val="tx1"/>
            </a:solidFill>
          </a:ln>
        </p:spPr>
        <p:txBody>
          <a:bodyPr wrap="square">
            <a:spAutoFit/>
          </a:bodyPr>
          <a:lstStyle/>
          <a:p>
            <a:r>
              <a:rPr lang="es-ES_tradnl" b="1" dirty="0" smtClean="0"/>
              <a:t>*Correo </a:t>
            </a:r>
            <a:r>
              <a:rPr lang="es-ES_tradnl" b="1" dirty="0"/>
              <a:t>enviado </a:t>
            </a:r>
            <a:r>
              <a:rPr lang="es-ES_tradnl" b="1" dirty="0" smtClean="0"/>
              <a:t>por Don </a:t>
            </a:r>
            <a:r>
              <a:rPr lang="es-ES_tradnl" b="1" dirty="0"/>
              <a:t>Rodrigo </a:t>
            </a:r>
            <a:r>
              <a:rPr lang="es-ES_tradnl" b="1" dirty="0" smtClean="0"/>
              <a:t>Leiva N., </a:t>
            </a:r>
            <a:r>
              <a:rPr lang="es-ES_tradnl" b="1" dirty="0"/>
              <a:t>en representación del equipo.</a:t>
            </a:r>
            <a:endParaRPr lang="es-CL" b="1" dirty="0"/>
          </a:p>
          <a:p>
            <a:pPr>
              <a:spcAft>
                <a:spcPts val="0"/>
              </a:spcAft>
            </a:pPr>
            <a:endParaRPr lang="es-CL" sz="20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CL" sz="1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Estimada Directora</a:t>
            </a:r>
            <a:endParaRPr lang="es-CL" sz="1400" dirty="0">
              <a:solidFill>
                <a:srgbClr val="808080"/>
              </a:solidFill>
              <a:latin typeface="Book Antiqua" panose="02040602050305030304" pitchFamily="18" charset="0"/>
              <a:ea typeface="Times New Roman" panose="02020603050405020304" pitchFamily="18" charset="0"/>
              <a:cs typeface="Times New Roman" panose="02020603050405020304" pitchFamily="18" charset="0"/>
            </a:endParaRPr>
          </a:p>
          <a:p>
            <a:pPr>
              <a:spcAft>
                <a:spcPts val="0"/>
              </a:spcAft>
            </a:pP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Nos dirigimos a usted como equipo de trabajo del CPA para solicitar que se redacte, firme y tramite a la brevedad el acta que debe firmar usted como Directora dando fe de que el actual equipo de trabajo del CPA ha sido ratificado por la asamblea de padres y apoderados del colegio a falta de un traspaso de mando formal realizado por la Directiva anterior del CPA. Dicha acta debe ser además respaldada (firmada) por la representante de La Corporación que participó en este proceso de ratificación.</a:t>
            </a:r>
            <a:b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b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Por otra parte, comunicamos a usted que nuestro equipo de trabajo, en reunión de coordinación celebrada esta tarde, ha decidido no participar como CPA en ningún acto administrativo del colegio mientras este no sea formalizado según los requerimientos de la propia Corporación.</a:t>
            </a:r>
            <a:b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b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Como equipo de trabajo seguiremos trabajando en los proyectos que ya hemos presentado a la Dirección del colegio y en otros temas de interés a la espera de contar con la necesaria formalización</a:t>
            </a:r>
            <a:endParaRPr lang="es-CL" sz="1400" dirty="0">
              <a:solidFill>
                <a:srgbClr val="808080"/>
              </a:solidFill>
              <a:latin typeface="Book Antiqua" panose="02040602050305030304" pitchFamily="18" charset="0"/>
              <a:ea typeface="Times New Roman" panose="02020603050405020304" pitchFamily="18" charset="0"/>
              <a:cs typeface="Times New Roman" panose="02020603050405020304" pitchFamily="18" charset="0"/>
            </a:endParaRPr>
          </a:p>
          <a:p>
            <a:pPr>
              <a:spcAft>
                <a:spcPts val="0"/>
              </a:spcAft>
            </a:pP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s-CL" sz="1400" dirty="0">
              <a:solidFill>
                <a:srgbClr val="808080"/>
              </a:solidFill>
              <a:latin typeface="Book Antiqua" panose="02040602050305030304" pitchFamily="18" charset="0"/>
              <a:ea typeface="Times New Roman" panose="02020603050405020304" pitchFamily="18" charset="0"/>
              <a:cs typeface="Times New Roman" panose="02020603050405020304" pitchFamily="18" charset="0"/>
            </a:endParaRPr>
          </a:p>
          <a:p>
            <a:pPr>
              <a:spcAft>
                <a:spcPts val="0"/>
              </a:spcAft>
            </a:pP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r>
            <a:b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b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Le saluda cordialmente</a:t>
            </a:r>
            <a:b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br>
            <a:r>
              <a:rPr lang="es-CL"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Equipo de Trabajo del </a:t>
            </a:r>
            <a:r>
              <a:rPr lang="es-CL" sz="14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CPA</a:t>
            </a:r>
            <a:endParaRPr lang="es-CL" sz="1400" dirty="0">
              <a:solidFill>
                <a:srgbClr val="808080"/>
              </a:solidFill>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612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45674" y="1138237"/>
            <a:ext cx="8155564" cy="4948527"/>
          </a:xfrm>
          <a:prstGeom prst="rect">
            <a:avLst/>
          </a:prstGeom>
        </p:spPr>
      </p:pic>
    </p:spTree>
    <p:extLst>
      <p:ext uri="{BB962C8B-B14F-4D97-AF65-F5344CB8AC3E}">
        <p14:creationId xmlns:p14="http://schemas.microsoft.com/office/powerpoint/2010/main" val="258655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F83573A-A53E-3744-A352-D6A1E002DD9C}"/>
              </a:ext>
            </a:extLst>
          </p:cNvPr>
          <p:cNvCxnSpPr>
            <a:cxnSpLocks/>
          </p:cNvCxnSpPr>
          <p:nvPr/>
        </p:nvCxnSpPr>
        <p:spPr>
          <a:xfrm flipH="1">
            <a:off x="9819861" y="3532429"/>
            <a:ext cx="2663687" cy="3733075"/>
          </a:xfrm>
          <a:prstGeom prst="line">
            <a:avLst/>
          </a:prstGeom>
          <a:ln w="307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35AF42B-BD59-1D43-A804-5A0EE433DD93}"/>
              </a:ext>
            </a:extLst>
          </p:cNvPr>
          <p:cNvCxnSpPr>
            <a:cxnSpLocks/>
          </p:cNvCxnSpPr>
          <p:nvPr/>
        </p:nvCxnSpPr>
        <p:spPr>
          <a:xfrm flipH="1">
            <a:off x="10581862" y="4622800"/>
            <a:ext cx="1901686" cy="2642704"/>
          </a:xfrm>
          <a:prstGeom prst="line">
            <a:avLst/>
          </a:prstGeom>
          <a:ln w="3048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EFAB14F-1B36-0D49-87E5-ECC054BF57CD}"/>
              </a:ext>
            </a:extLst>
          </p:cNvPr>
          <p:cNvPicPr>
            <a:picLocks noChangeAspect="1"/>
          </p:cNvPicPr>
          <p:nvPr/>
        </p:nvPicPr>
        <p:blipFill>
          <a:blip r:embed="rId2">
            <a:alphaModFix/>
            <a:extLst/>
          </a:blip>
          <a:stretch>
            <a:fillRect/>
          </a:stretch>
        </p:blipFill>
        <p:spPr>
          <a:xfrm>
            <a:off x="10859262" y="76338"/>
            <a:ext cx="989075" cy="1325564"/>
          </a:xfrm>
          <a:prstGeom prst="rect">
            <a:avLst/>
          </a:prstGeom>
        </p:spPr>
      </p:pic>
      <p:sp>
        <p:nvSpPr>
          <p:cNvPr id="2" name="Título 1">
            <a:extLst>
              <a:ext uri="{FF2B5EF4-FFF2-40B4-BE49-F238E27FC236}">
                <a16:creationId xmlns:a16="http://schemas.microsoft.com/office/drawing/2014/main" id="{2FFCBC0E-013C-4844-9855-2FEB613EDF29}"/>
              </a:ext>
            </a:extLst>
          </p:cNvPr>
          <p:cNvSpPr>
            <a:spLocks noGrp="1"/>
          </p:cNvSpPr>
          <p:nvPr>
            <p:ph type="title"/>
          </p:nvPr>
        </p:nvSpPr>
        <p:spPr/>
        <p:txBody>
          <a:bodyPr/>
          <a:lstStyle/>
          <a:p>
            <a:pPr algn="ctr"/>
            <a:r>
              <a:rPr lang="es-ES" b="1" dirty="0" smtClean="0"/>
              <a:t> </a:t>
            </a:r>
            <a:r>
              <a:rPr lang="es-ES" b="1" dirty="0"/>
              <a:t>Informe de Matricula</a:t>
            </a:r>
            <a:endParaRPr lang="es-CL" dirty="0"/>
          </a:p>
        </p:txBody>
      </p:sp>
      <p:sp>
        <p:nvSpPr>
          <p:cNvPr id="3" name="Marcador de contenido 2">
            <a:extLst>
              <a:ext uri="{FF2B5EF4-FFF2-40B4-BE49-F238E27FC236}">
                <a16:creationId xmlns:a16="http://schemas.microsoft.com/office/drawing/2014/main" id="{BCAEC642-3536-DD43-A10F-EE8618CE0C6A}"/>
              </a:ext>
            </a:extLst>
          </p:cNvPr>
          <p:cNvSpPr>
            <a:spLocks noGrp="1"/>
          </p:cNvSpPr>
          <p:nvPr>
            <p:ph idx="1"/>
          </p:nvPr>
        </p:nvSpPr>
        <p:spPr/>
        <p:txBody>
          <a:bodyPr>
            <a:normAutofit/>
          </a:bodyPr>
          <a:lstStyle/>
          <a:p>
            <a:pPr marL="0" indent="0">
              <a:buNone/>
            </a:pPr>
            <a:endParaRPr lang="es-CL" dirty="0"/>
          </a:p>
          <a:p>
            <a:r>
              <a:rPr lang="es-ES" dirty="0"/>
              <a:t>La matricula actual que cuenta el colegio  es de 697 estudiantes, proyección  </a:t>
            </a:r>
            <a:r>
              <a:rPr lang="es-ES" dirty="0" smtClean="0"/>
              <a:t>2024 </a:t>
            </a:r>
            <a:r>
              <a:rPr lang="es-ES" dirty="0"/>
              <a:t>y cupos informados en el SAE es  la siguiente: Pre kínder 35, Kínder 35, primero  a </a:t>
            </a:r>
            <a:r>
              <a:rPr lang="es-ES" dirty="0" smtClean="0"/>
              <a:t>4to  básico 40 estudiantes por curso</a:t>
            </a:r>
          </a:p>
          <a:p>
            <a:r>
              <a:rPr lang="es-ES" dirty="0" smtClean="0"/>
              <a:t> 1ro a 4to </a:t>
            </a:r>
            <a:r>
              <a:rPr lang="es-ES" dirty="0"/>
              <a:t>medio 45  estudiantes cada curso,</a:t>
            </a:r>
            <a:endParaRPr lang="es-CL" dirty="0"/>
          </a:p>
          <a:p>
            <a:pPr marL="0" indent="0" algn="ctr">
              <a:buNone/>
            </a:pPr>
            <a:r>
              <a:rPr lang="es-ES" dirty="0"/>
              <a:t>Pre básica = 70</a:t>
            </a:r>
            <a:endParaRPr lang="es-CL" dirty="0"/>
          </a:p>
          <a:p>
            <a:pPr marL="0" indent="0" algn="ctr">
              <a:buNone/>
            </a:pPr>
            <a:r>
              <a:rPr lang="es-ES" dirty="0"/>
              <a:t>Básica =      </a:t>
            </a:r>
            <a:r>
              <a:rPr lang="es-ES" dirty="0" smtClean="0"/>
              <a:t>340</a:t>
            </a:r>
            <a:endParaRPr lang="es-CL" dirty="0"/>
          </a:p>
          <a:p>
            <a:pPr marL="0" indent="0" algn="ctr">
              <a:buNone/>
            </a:pPr>
            <a:r>
              <a:rPr lang="es-ES" dirty="0"/>
              <a:t>Media =      360</a:t>
            </a:r>
            <a:endParaRPr lang="es-CL" dirty="0"/>
          </a:p>
          <a:p>
            <a:pPr marL="0" indent="0" algn="ctr">
              <a:buNone/>
            </a:pPr>
            <a:r>
              <a:rPr lang="es-ES" dirty="0"/>
              <a:t>Total    =    </a:t>
            </a:r>
            <a:r>
              <a:rPr lang="es-ES" dirty="0" smtClean="0"/>
              <a:t>770</a:t>
            </a:r>
            <a:endParaRPr lang="es-CL" dirty="0"/>
          </a:p>
          <a:p>
            <a:endParaRPr lang="es-CL" dirty="0"/>
          </a:p>
        </p:txBody>
      </p:sp>
    </p:spTree>
    <p:extLst>
      <p:ext uri="{BB962C8B-B14F-4D97-AF65-F5344CB8AC3E}">
        <p14:creationId xmlns:p14="http://schemas.microsoft.com/office/powerpoint/2010/main" val="172941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Académico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901" y="1690688"/>
            <a:ext cx="837972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90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Académico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99" y="1787856"/>
            <a:ext cx="7453739" cy="315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22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Socioemocional</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059" y="1419367"/>
            <a:ext cx="9062113" cy="475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84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Socioemocional</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19367"/>
            <a:ext cx="9888939" cy="475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68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DIA Diagnóstico Socioemocional</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468" y="1528549"/>
            <a:ext cx="9539785" cy="464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1872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4999</TotalTime>
  <Words>295</Words>
  <Application>Microsoft Office PowerPoint</Application>
  <PresentationFormat>Panorámica</PresentationFormat>
  <Paragraphs>42</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Book Antiqua</vt:lpstr>
      <vt:lpstr>Calibri</vt:lpstr>
      <vt:lpstr>Calibri Light</vt:lpstr>
      <vt:lpstr>Times New Roman</vt:lpstr>
      <vt:lpstr>Tema de Office</vt:lpstr>
      <vt:lpstr>Tercer Consejo Escolar</vt:lpstr>
      <vt:lpstr>Temas a tratar</vt:lpstr>
      <vt:lpstr>Información Centro General de Padres</vt:lpstr>
      <vt:lpstr> Informe de Matricula</vt:lpstr>
      <vt:lpstr>Resultados DIA Diagnóstico Académico </vt:lpstr>
      <vt:lpstr>Resultados DIA Diagnóstico Académico </vt:lpstr>
      <vt:lpstr>Resultados DIA Diagnóstico Socioemocional</vt:lpstr>
      <vt:lpstr>Resultados DIA Diagnóstico Socioemocional</vt:lpstr>
      <vt:lpstr>Resultados DIA Diagnóstico Socioemocional</vt:lpstr>
      <vt:lpstr>Resultados DIA Diagnóstico Socioemocional</vt:lpstr>
      <vt:lpstr>Resultados DIA Diagnóstico Socioemocional</vt:lpstr>
      <vt:lpstr>Resultados SIMCE 2022 4° Básico</vt:lpstr>
      <vt:lpstr>Resultados SIMCE 2022 II° Medio</vt:lpstr>
      <vt:lpstr>Resultados IDPS 4° Básico</vt:lpstr>
      <vt:lpstr>Resultados IDPS II° Básico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Recursos Financieros</vt:lpstr>
      <vt:lpstr> </vt:lpstr>
      <vt:lpstr>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Y PLANIFICACIÓN –2023</dc:title>
  <dc:creator>Cristobal Retamal</dc:creator>
  <cp:lastModifiedBy>HP</cp:lastModifiedBy>
  <cp:revision>81</cp:revision>
  <dcterms:created xsi:type="dcterms:W3CDTF">2023-02-28T15:50:43Z</dcterms:created>
  <dcterms:modified xsi:type="dcterms:W3CDTF">2023-08-28T20:23:24Z</dcterms:modified>
</cp:coreProperties>
</file>