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509D71-A259-5045-8400-E8EB97110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3977293-F7F9-3345-A412-9FA604A95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6197AF-F7EB-B84A-A216-A6D3103B0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B82473-C2D7-944A-8D9D-A65EA4F34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B6E337-F31F-314B-9989-2C96CBA1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12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A10B2F-1889-954C-9B42-67243AFCF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FB68A9-6F2A-6543-A6AC-CCF0D2791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73471E-29EE-344D-A5CC-69C59032B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44B448-B9EA-2C4D-BB9E-E1627BAEB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B186C4-DDCA-6D42-A7AE-BB68936A2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60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FF35DA-F880-1E4C-9BC7-3F44083057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BB366D-E1AA-0840-BCB4-001ADD256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043B8A-8BE7-D84E-9743-4FE1CA8FD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2517A-5924-A642-AFE5-6E5858679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E3D178-03EC-E546-BA72-02592F789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6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4BF8F5-35B3-1D4A-AA8B-68274B1B2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868E5F-EE93-4846-B927-636BA356E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A0E3EF-9343-2145-99A9-962259AF7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FBEA69-6AE6-2F46-89C5-67BCD855C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AB7980-77DB-2647-98FF-124DDE920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33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5DFD3-3C30-204C-8368-326122DB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1D5F9A-A1D8-9B41-98BC-002376B39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0C6202-28FF-9448-BCD7-9E62D91D9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A94849-9CCD-E64E-AB07-E2AA4F918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2C7D3-3BA0-5D46-9495-3506C6925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7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5F31C5-DA82-4C46-993D-75B21444D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C3C3F9-DC6D-FE44-80D0-7E3250E5DB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0C16C3-2548-E644-8699-A53764E94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060D9F-8E6B-F547-8D43-3AF05C2E4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17009D-4E32-E847-A009-4399F0B6D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30647E-DE72-3A4E-803B-334710508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78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435EF5-64AA-6B42-874F-52F26D77F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762F1A-A89D-1F41-BDC3-53F9D9A32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82D72C-5753-7B40-BAFA-0D47CCEF4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EF47A39-0BD3-C842-A7EB-9517964047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CF83810-FFF1-344D-ADE4-EC412CD828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152FD6-0C73-0D44-BE17-AFD674560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058DED6-97CF-FD46-B65C-6B9FE3F8E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C8F4D28-969D-744D-85BF-4345E6D7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0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FF46DF-C564-AB4D-8A29-6AAF0FBBB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1CCE3C6-140C-1C41-9B1D-2598A3A52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3854A4-A4D7-6F49-A290-6B2F7CB8A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4CA0B94-76FC-A94E-B3CC-F5CE85821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060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4A63335-55A1-0C42-921E-7A96C2575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C0A7425-A89A-7947-9595-CF5EDBFA2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EBCDBD1-7E14-FD4B-B70C-2F38323BD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1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7C803-8326-E24A-8D75-D11FE4490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65683C-65B1-B546-B203-79F91F656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D23A93-D53E-E340-8AC3-275EF68F2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0AB340-54AD-0749-8A8B-6D1224FCE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61407B-8DC7-2444-BD7B-DB3FA1DB8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466EB5-B321-A743-BA8E-9DE626F4C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62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DE2B28-7FCD-EC49-A549-24EA72B51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0BCE36A-4EBC-1845-9484-8DD330D47C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23F5C6-621A-0740-80FB-C93A19FFA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0DFCCC-E00A-7E4A-9700-A9C4FB1FC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B7282D-A8AA-B04E-8441-D86C0684E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A4F8C2-676A-0E43-B0ED-358FC05E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9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29C0980-5275-2D42-9A13-12BD1FCD6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0B1530-7178-7C4B-B69E-A7DE6DC79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54E299-341C-B748-9412-BDD70C0EFB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E05E77-FEF6-5847-90E7-04521EF32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58DF5E-34C8-134D-93BF-9C43F9BB4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0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fif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800" dirty="0"/>
              <a:t>Resultados jornadas PADEM  </a:t>
            </a:r>
            <a:endParaRPr lang="en-US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Actividad realizada año 2022 con representantes de todos los estamentos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DF90232D-8DE4-8845-A3E9-01A07DB272BC}"/>
              </a:ext>
            </a:extLst>
          </p:cNvPr>
          <p:cNvCxnSpPr>
            <a:cxnSpLocks/>
          </p:cNvCxnSpPr>
          <p:nvPr/>
        </p:nvCxnSpPr>
        <p:spPr>
          <a:xfrm flipH="1">
            <a:off x="9819861" y="3532429"/>
            <a:ext cx="2663687" cy="3733075"/>
          </a:xfrm>
          <a:prstGeom prst="line">
            <a:avLst/>
          </a:prstGeom>
          <a:ln w="307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B4F4A9F8-A4AD-9D42-9D3D-3E3791E9D970}"/>
              </a:ext>
            </a:extLst>
          </p:cNvPr>
          <p:cNvCxnSpPr>
            <a:cxnSpLocks/>
          </p:cNvCxnSpPr>
          <p:nvPr/>
        </p:nvCxnSpPr>
        <p:spPr>
          <a:xfrm flipH="1">
            <a:off x="10581862" y="4622800"/>
            <a:ext cx="1901686" cy="2642704"/>
          </a:xfrm>
          <a:prstGeom prst="line">
            <a:avLst/>
          </a:prstGeom>
          <a:ln w="304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464D012D-2393-2D4C-987D-F6B25576D1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76000"/>
                    </a14:imgEffect>
                    <a14:imgEffect>
                      <a14:brightnessContrast brigh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9262" y="76338"/>
            <a:ext cx="989075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8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457EBC24-02E7-1545-904D-032D12976320}"/>
              </a:ext>
            </a:extLst>
          </p:cNvPr>
          <p:cNvCxnSpPr>
            <a:cxnSpLocks/>
          </p:cNvCxnSpPr>
          <p:nvPr/>
        </p:nvCxnSpPr>
        <p:spPr>
          <a:xfrm flipH="1">
            <a:off x="9819861" y="3532429"/>
            <a:ext cx="2663687" cy="3733075"/>
          </a:xfrm>
          <a:prstGeom prst="line">
            <a:avLst/>
          </a:prstGeom>
          <a:ln w="307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F29DDC0-0600-6E45-A52C-96267DFEC244}"/>
              </a:ext>
            </a:extLst>
          </p:cNvPr>
          <p:cNvCxnSpPr>
            <a:cxnSpLocks/>
          </p:cNvCxnSpPr>
          <p:nvPr/>
        </p:nvCxnSpPr>
        <p:spPr>
          <a:xfrm flipH="1">
            <a:off x="10581862" y="4622800"/>
            <a:ext cx="1901686" cy="2642704"/>
          </a:xfrm>
          <a:prstGeom prst="line">
            <a:avLst/>
          </a:prstGeom>
          <a:ln w="304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311054"/>
              </p:ext>
            </p:extLst>
          </p:nvPr>
        </p:nvGraphicFramePr>
        <p:xfrm>
          <a:off x="756745" y="1761069"/>
          <a:ext cx="10699530" cy="38643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49765">
                  <a:extLst>
                    <a:ext uri="{9D8B030D-6E8A-4147-A177-3AD203B41FA5}">
                      <a16:colId xmlns:a16="http://schemas.microsoft.com/office/drawing/2014/main" val="3195570586"/>
                    </a:ext>
                  </a:extLst>
                </a:gridCol>
                <a:gridCol w="5349765">
                  <a:extLst>
                    <a:ext uri="{9D8B030D-6E8A-4147-A177-3AD203B41FA5}">
                      <a16:colId xmlns:a16="http://schemas.microsoft.com/office/drawing/2014/main" val="64988884"/>
                    </a:ext>
                  </a:extLst>
                </a:gridCol>
              </a:tblGrid>
              <a:tr h="582738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Oportunidades de Mejora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Acciones realizadas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850832"/>
                  </a:ext>
                </a:extLst>
              </a:tr>
              <a:tr h="995562"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Falta constante de personal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Contrato</a:t>
                      </a:r>
                      <a:r>
                        <a:rPr lang="es-CL" baseline="0" dirty="0">
                          <a:solidFill>
                            <a:schemeClr val="tx1"/>
                          </a:solidFill>
                        </a:rPr>
                        <a:t> de planta docente completa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08398"/>
                  </a:ext>
                </a:extLst>
              </a:tr>
              <a:tr h="2176229"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Mejora</a:t>
                      </a:r>
                      <a:r>
                        <a:rPr lang="es-CL" baseline="0" dirty="0">
                          <a:solidFill>
                            <a:schemeClr val="tx1"/>
                          </a:solidFill>
                        </a:rPr>
                        <a:t> en infraestructura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Mejora</a:t>
                      </a:r>
                      <a:r>
                        <a:rPr lang="es-CL" baseline="0" dirty="0">
                          <a:solidFill>
                            <a:schemeClr val="tx1"/>
                          </a:solidFill>
                        </a:rPr>
                        <a:t> en distintas estancias del establecimiento</a:t>
                      </a:r>
                    </a:p>
                    <a:p>
                      <a:pPr marL="285750" indent="-285750" rtl="0" fontAlgn="base">
                        <a:buFontTx/>
                        <a:buChar char="-"/>
                      </a:pPr>
                      <a:r>
                        <a:rPr lang="es-E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Baños varones y damas: arreglo de descargas y llaves, reposición de vidrios y pintura.</a:t>
                      </a:r>
                    </a:p>
                    <a:p>
                      <a:pPr marL="285750" marR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  baños de damas, se limpió techo y canaletas</a:t>
                      </a:r>
                    </a:p>
                    <a:p>
                      <a:pPr marL="285750" marR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Habilitación de sala de fonoaudiología</a:t>
                      </a:r>
                    </a:p>
                    <a:p>
                      <a:pPr marL="285750" marR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Reposición de pizarras en 2do y 6to básico</a:t>
                      </a:r>
                    </a:p>
                    <a:p>
                      <a:pPr marL="285750" marR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Arreglo de ventanas descuadradas</a:t>
                      </a:r>
                    </a:p>
                    <a:p>
                      <a:pPr marL="285750" marR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Arreglo</a:t>
                      </a:r>
                      <a:r>
                        <a:rPr lang="es-ES" sz="18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gomas de escaleras 2do y 3er piso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142558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756745" y="262759"/>
            <a:ext cx="10699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s-ES" b="1" dirty="0"/>
              <a:t>Objetivo N° 1: Desarrollar los conocimientos, habilidades y actitudes de los estudiantes, a través de una pedagogía actualizada y desafiante, centrada en los aprendizajes, el desarrollo integral y la inclusión educativa. </a:t>
            </a:r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BC8BDFE-695D-F248-9F3E-96ABA61BB86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76000"/>
                    </a14:imgEffect>
                    <a14:imgEffect>
                      <a14:brightnessContrast brigh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9262" y="76338"/>
            <a:ext cx="989075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0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7A865AFA-FB15-D54F-8934-1CC390D172AA}"/>
              </a:ext>
            </a:extLst>
          </p:cNvPr>
          <p:cNvCxnSpPr>
            <a:cxnSpLocks/>
          </p:cNvCxnSpPr>
          <p:nvPr/>
        </p:nvCxnSpPr>
        <p:spPr>
          <a:xfrm flipH="1">
            <a:off x="9819861" y="3532429"/>
            <a:ext cx="2663687" cy="3733075"/>
          </a:xfrm>
          <a:prstGeom prst="line">
            <a:avLst/>
          </a:prstGeom>
          <a:ln w="307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FE081760-CA7B-3B47-8B64-EB643A09AB8D}"/>
              </a:ext>
            </a:extLst>
          </p:cNvPr>
          <p:cNvCxnSpPr>
            <a:cxnSpLocks/>
          </p:cNvCxnSpPr>
          <p:nvPr/>
        </p:nvCxnSpPr>
        <p:spPr>
          <a:xfrm flipH="1">
            <a:off x="10581862" y="4622800"/>
            <a:ext cx="1901686" cy="2642704"/>
          </a:xfrm>
          <a:prstGeom prst="line">
            <a:avLst/>
          </a:prstGeom>
          <a:ln w="304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 descr="C:\Users\Marta\Downloads\IMG-20221017-WA006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66" y="221888"/>
            <a:ext cx="2700962" cy="1480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C:\Users\Equipo\Downloads\IMG_20221004_1005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44" y="221890"/>
            <a:ext cx="2498704" cy="1480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C:\Users\Equipo\Downloads\IMG-20221004-WA00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207" y="244267"/>
            <a:ext cx="1560523" cy="242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C:\Users\Marta\Downloads\IMG-20221017-WA003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66" y="2145950"/>
            <a:ext cx="2700962" cy="1763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C:\Users\Equipo\Downloads\IMG-20221004-WA001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966" y="233078"/>
            <a:ext cx="1558718" cy="243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C:\Users\Equipo\Downloads\IMG-20221005-WA0019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44" y="2145950"/>
            <a:ext cx="2498704" cy="1763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C:\Users\Marta\Downloads\IMG-20221017-WA007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66" y="4353121"/>
            <a:ext cx="2700962" cy="1820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C:\Users\Equipo\Downloads\IMG-20221005-WA0014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391" y="267729"/>
            <a:ext cx="1505819" cy="2399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Marta\Downloads\20221017_153907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97803" y="3207810"/>
            <a:ext cx="2076993" cy="1505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C:\Users\Equipo\Downloads\IMG-20221004-WA0015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44" y="4353121"/>
            <a:ext cx="2498705" cy="1820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C:\Users\Marta\Downloads\20221017_150213 (1)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400" y="5148635"/>
            <a:ext cx="2861683" cy="1364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966" y="2922224"/>
            <a:ext cx="1558718" cy="207699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400" y="2882443"/>
            <a:ext cx="1539213" cy="205100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97D3733-C9A2-804D-835F-11A0F41E5E43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76000"/>
                    </a14:imgEffect>
                    <a14:imgEffect>
                      <a14:brightnessContrast brigh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9262" y="76338"/>
            <a:ext cx="989075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DE63B575-2ECA-0E40-90C2-7D211109B91B}"/>
              </a:ext>
            </a:extLst>
          </p:cNvPr>
          <p:cNvCxnSpPr>
            <a:cxnSpLocks/>
          </p:cNvCxnSpPr>
          <p:nvPr/>
        </p:nvCxnSpPr>
        <p:spPr>
          <a:xfrm flipH="1">
            <a:off x="9819861" y="3532429"/>
            <a:ext cx="2663687" cy="3733075"/>
          </a:xfrm>
          <a:prstGeom prst="line">
            <a:avLst/>
          </a:prstGeom>
          <a:ln w="307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9BB0254-B925-944C-8475-1BF40EDF1752}"/>
              </a:ext>
            </a:extLst>
          </p:cNvPr>
          <p:cNvCxnSpPr>
            <a:cxnSpLocks/>
          </p:cNvCxnSpPr>
          <p:nvPr/>
        </p:nvCxnSpPr>
        <p:spPr>
          <a:xfrm flipH="1">
            <a:off x="10581862" y="4622800"/>
            <a:ext cx="1901686" cy="2642704"/>
          </a:xfrm>
          <a:prstGeom prst="line">
            <a:avLst/>
          </a:prstGeom>
          <a:ln w="304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589381"/>
              </p:ext>
            </p:extLst>
          </p:nvPr>
        </p:nvGraphicFramePr>
        <p:xfrm>
          <a:off x="836022" y="300446"/>
          <a:ext cx="10567852" cy="636161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83926">
                  <a:extLst>
                    <a:ext uri="{9D8B030D-6E8A-4147-A177-3AD203B41FA5}">
                      <a16:colId xmlns:a16="http://schemas.microsoft.com/office/drawing/2014/main" val="3656610587"/>
                    </a:ext>
                  </a:extLst>
                </a:gridCol>
                <a:gridCol w="5283926">
                  <a:extLst>
                    <a:ext uri="{9D8B030D-6E8A-4147-A177-3AD203B41FA5}">
                      <a16:colId xmlns:a16="http://schemas.microsoft.com/office/drawing/2014/main" val="3740684334"/>
                    </a:ext>
                  </a:extLst>
                </a:gridCol>
              </a:tblGrid>
              <a:tr h="750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Oportunidades de Mejora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Acciones realizadas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672673"/>
                  </a:ext>
                </a:extLst>
              </a:tr>
              <a:tr h="406098">
                <a:tc>
                  <a:txBody>
                    <a:bodyPr/>
                    <a:lstStyle/>
                    <a:p>
                      <a:r>
                        <a:rPr lang="es-CL" dirty="0"/>
                        <a:t>Entrega oportuna de material educativo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Esto depende directamente de JUNAEB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122047"/>
                  </a:ext>
                </a:extLst>
              </a:tr>
              <a:tr h="716249">
                <a:tc>
                  <a:txBody>
                    <a:bodyPr/>
                    <a:lstStyle/>
                    <a:p>
                      <a:r>
                        <a:rPr lang="es-CL" dirty="0"/>
                        <a:t>Entregar a profesores herramientas para mediar conflictos que afectan el desarrollo de la clase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Diversos talleres</a:t>
                      </a:r>
                      <a:r>
                        <a:rPr lang="es-CL" baseline="0" dirty="0"/>
                        <a:t> planificados para 2023,  que aborden este tipo de problemáticas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721157"/>
                  </a:ext>
                </a:extLst>
              </a:tr>
              <a:tr h="2104124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r>
                        <a:rPr lang="es-CL" dirty="0"/>
                        <a:t>Generar</a:t>
                      </a:r>
                      <a:r>
                        <a:rPr lang="es-CL" baseline="0" dirty="0"/>
                        <a:t> protocolos que motiven a los estudiantes a generar actitudes positivas hacia la comunidad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Planificación de actividades</a:t>
                      </a:r>
                      <a:r>
                        <a:rPr lang="en-US" baseline="0" dirty="0"/>
                        <a:t> que </a:t>
                      </a:r>
                      <a:r>
                        <a:rPr lang="en-US" baseline="0" dirty="0" err="1"/>
                        <a:t>permitan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desarrollar</a:t>
                      </a:r>
                      <a:r>
                        <a:rPr lang="en-US" baseline="0" dirty="0"/>
                        <a:t> en los estudiantes </a:t>
                      </a:r>
                      <a:r>
                        <a:rPr lang="en-US" baseline="0" dirty="0" err="1"/>
                        <a:t>actitudes</a:t>
                      </a:r>
                      <a:r>
                        <a:rPr lang="en-US" baseline="0" dirty="0"/>
                        <a:t> positivas </a:t>
                      </a:r>
                    </a:p>
                    <a:p>
                      <a:r>
                        <a:rPr lang="en-US" baseline="0" dirty="0"/>
                        <a:t>Socializar protocolos (manual de </a:t>
                      </a:r>
                      <a:r>
                        <a:rPr lang="en-US" baseline="0" dirty="0" err="1"/>
                        <a:t>convivencia</a:t>
                      </a:r>
                      <a:r>
                        <a:rPr lang="en-US" baseline="0" dirty="0"/>
                        <a:t>)</a:t>
                      </a:r>
                    </a:p>
                    <a:p>
                      <a:r>
                        <a:rPr lang="en-US" baseline="0" dirty="0"/>
                        <a:t>Cada </a:t>
                      </a:r>
                      <a:r>
                        <a:rPr lang="en-US" baseline="0" dirty="0" err="1"/>
                        <a:t>curso</a:t>
                      </a:r>
                      <a:r>
                        <a:rPr lang="en-US" baseline="0" dirty="0"/>
                        <a:t> se </a:t>
                      </a:r>
                      <a:r>
                        <a:rPr lang="en-US" baseline="0" dirty="0" err="1"/>
                        <a:t>organiza</a:t>
                      </a:r>
                      <a:r>
                        <a:rPr lang="en-US" baseline="0" dirty="0"/>
                        <a:t> para </a:t>
                      </a:r>
                      <a:r>
                        <a:rPr lang="en-US" baseline="0" dirty="0" err="1"/>
                        <a:t>mantener</a:t>
                      </a:r>
                      <a:r>
                        <a:rPr lang="en-US" baseline="0" dirty="0"/>
                        <a:t> el </a:t>
                      </a:r>
                      <a:r>
                        <a:rPr lang="en-US" baseline="0" dirty="0" err="1"/>
                        <a:t>orden,cuidado</a:t>
                      </a:r>
                      <a:r>
                        <a:rPr lang="en-US" baseline="0" dirty="0"/>
                        <a:t> y </a:t>
                      </a:r>
                      <a:r>
                        <a:rPr lang="en-US" baseline="0" dirty="0" err="1"/>
                        <a:t>aseo</a:t>
                      </a:r>
                      <a:r>
                        <a:rPr lang="en-US" baseline="0" dirty="0"/>
                        <a:t> de </a:t>
                      </a:r>
                      <a:r>
                        <a:rPr lang="en-US" baseline="0" dirty="0" err="1"/>
                        <a:t>su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sala</a:t>
                      </a:r>
                      <a:r>
                        <a:rPr lang="en-US" baseline="0" dirty="0"/>
                        <a:t> de </a:t>
                      </a:r>
                      <a:r>
                        <a:rPr lang="en-US" baseline="0" dirty="0" err="1"/>
                        <a:t>clases</a:t>
                      </a:r>
                      <a:r>
                        <a:rPr lang="en-US" baseline="0" dirty="0"/>
                        <a:t>.</a:t>
                      </a:r>
                    </a:p>
                    <a:p>
                      <a:r>
                        <a:rPr lang="en-US" baseline="0" dirty="0"/>
                        <a:t>Organizar </a:t>
                      </a:r>
                      <a:r>
                        <a:rPr lang="en-US" baseline="0" dirty="0" err="1"/>
                        <a:t>trabajos</a:t>
                      </a:r>
                      <a:r>
                        <a:rPr lang="en-US" baseline="0" dirty="0"/>
                        <a:t> de hermoseamiento de </a:t>
                      </a:r>
                      <a:r>
                        <a:rPr lang="en-US" baseline="0" dirty="0" err="1"/>
                        <a:t>jardines</a:t>
                      </a:r>
                      <a:r>
                        <a:rPr lang="en-US" baseline="0" dirty="0"/>
                        <a:t> y </a:t>
                      </a:r>
                      <a:r>
                        <a:rPr lang="en-US" baseline="0" dirty="0" err="1"/>
                        <a:t>limpieza</a:t>
                      </a:r>
                      <a:r>
                        <a:rPr lang="en-US" baseline="0" dirty="0"/>
                        <a:t> en </a:t>
                      </a:r>
                      <a:r>
                        <a:rPr lang="en-US" baseline="0" dirty="0" err="1"/>
                        <a:t>conjunto</a:t>
                      </a:r>
                      <a:r>
                        <a:rPr lang="en-US" baseline="0" dirty="0"/>
                        <a:t> con apoderados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61829"/>
                  </a:ext>
                </a:extLst>
              </a:tr>
              <a:tr h="2384374">
                <a:tc>
                  <a:txBody>
                    <a:bodyPr/>
                    <a:lstStyle/>
                    <a:p>
                      <a:r>
                        <a:rPr lang="es-CL" dirty="0"/>
                        <a:t>Mayor comunicación</a:t>
                      </a:r>
                      <a:r>
                        <a:rPr lang="es-CL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Establecer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 mecanismos</a:t>
                      </a:r>
                      <a:r>
                        <a:rPr lang="en-US" baseline="0" dirty="0"/>
                        <a:t> que favorezcan la comunicación efectiva:  Agendas escolares para pre básica y básica</a:t>
                      </a:r>
                    </a:p>
                    <a:p>
                      <a:r>
                        <a:rPr lang="en-US" baseline="0" dirty="0"/>
                        <a:t>Listas de diffusion (directora/</a:t>
                      </a:r>
                      <a:r>
                        <a:rPr lang="en-US" baseline="0" dirty="0" err="1"/>
                        <a:t>apoderados</a:t>
                      </a:r>
                      <a:r>
                        <a:rPr lang="en-US" baseline="0" dirty="0"/>
                        <a:t>/docents/</a:t>
                      </a:r>
                      <a:r>
                        <a:rPr lang="en-US" baseline="0" dirty="0" err="1"/>
                        <a:t>asistentes</a:t>
                      </a:r>
                      <a:r>
                        <a:rPr lang="en-US" baseline="0" dirty="0"/>
                        <a:t> de </a:t>
                      </a:r>
                      <a:r>
                        <a:rPr lang="en-US" baseline="0" dirty="0" err="1"/>
                        <a:t>educación</a:t>
                      </a:r>
                      <a:r>
                        <a:rPr lang="en-US" baseline="0" dirty="0"/>
                        <a:t>)</a:t>
                      </a:r>
                    </a:p>
                    <a:p>
                      <a:r>
                        <a:rPr lang="en-US" baseline="0" dirty="0" err="1"/>
                        <a:t>Entrevistas</a:t>
                      </a:r>
                      <a:r>
                        <a:rPr lang="en-US" baseline="0" dirty="0"/>
                        <a:t> a apoderados </a:t>
                      </a:r>
                      <a:r>
                        <a:rPr lang="en-US" baseline="0" dirty="0" err="1"/>
                        <a:t>cada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vez</a:t>
                      </a:r>
                      <a:r>
                        <a:rPr lang="en-US" baseline="0" dirty="0"/>
                        <a:t> que </a:t>
                      </a:r>
                      <a:r>
                        <a:rPr lang="en-US" baseline="0" dirty="0" err="1"/>
                        <a:t>ellos</a:t>
                      </a:r>
                      <a:r>
                        <a:rPr lang="en-US" baseline="0" dirty="0"/>
                        <a:t> lo </a:t>
                      </a:r>
                      <a:r>
                        <a:rPr lang="en-US" baseline="0" dirty="0" err="1"/>
                        <a:t>requieran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05914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9073D07-D6BC-C54A-BA5A-D9785158A5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76000"/>
                    </a14:imgEffect>
                    <a14:imgEffect>
                      <a14:brightnessContrast brigh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9262" y="76338"/>
            <a:ext cx="989075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2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BE1B19EA-4A45-8147-B08B-622752DDC190}"/>
              </a:ext>
            </a:extLst>
          </p:cNvPr>
          <p:cNvCxnSpPr>
            <a:cxnSpLocks/>
          </p:cNvCxnSpPr>
          <p:nvPr/>
        </p:nvCxnSpPr>
        <p:spPr>
          <a:xfrm flipH="1">
            <a:off x="9819861" y="3532429"/>
            <a:ext cx="2663687" cy="3733075"/>
          </a:xfrm>
          <a:prstGeom prst="line">
            <a:avLst/>
          </a:prstGeom>
          <a:ln w="307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EBB6DA5-F9D3-954A-8CFC-543FB12DF6BC}"/>
              </a:ext>
            </a:extLst>
          </p:cNvPr>
          <p:cNvCxnSpPr>
            <a:cxnSpLocks/>
          </p:cNvCxnSpPr>
          <p:nvPr/>
        </p:nvCxnSpPr>
        <p:spPr>
          <a:xfrm flipH="1">
            <a:off x="10581862" y="4622800"/>
            <a:ext cx="1901686" cy="2642704"/>
          </a:xfrm>
          <a:prstGeom prst="line">
            <a:avLst/>
          </a:prstGeom>
          <a:ln w="304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809296" y="430924"/>
            <a:ext cx="10247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Objetivo N°2: Fortalecer las relaciones humanas en todos los espacios de convivencia de la comunidad escolar, particularmente en aquellos en que se produce el acto educativo y el vínculo entre docentes y estudiantes. </a:t>
            </a:r>
            <a:endParaRPr lang="en-U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924954"/>
              </p:ext>
            </p:extLst>
          </p:nvPr>
        </p:nvGraphicFramePr>
        <p:xfrm>
          <a:off x="809295" y="2159583"/>
          <a:ext cx="10672956" cy="26310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36478">
                  <a:extLst>
                    <a:ext uri="{9D8B030D-6E8A-4147-A177-3AD203B41FA5}">
                      <a16:colId xmlns:a16="http://schemas.microsoft.com/office/drawing/2014/main" val="172277620"/>
                    </a:ext>
                  </a:extLst>
                </a:gridCol>
                <a:gridCol w="5336478">
                  <a:extLst>
                    <a:ext uri="{9D8B030D-6E8A-4147-A177-3AD203B41FA5}">
                      <a16:colId xmlns:a16="http://schemas.microsoft.com/office/drawing/2014/main" val="2305510773"/>
                    </a:ext>
                  </a:extLst>
                </a:gridCol>
              </a:tblGrid>
              <a:tr h="4364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Oportunidades de Mejora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Acciones realizadas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943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Falta de comunicación indirecta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 </a:t>
                      </a:r>
                      <a:r>
                        <a:rPr lang="en-US" dirty="0" err="1"/>
                        <a:t>establecen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canales</a:t>
                      </a:r>
                      <a:r>
                        <a:rPr lang="en-US" dirty="0"/>
                        <a:t> de comunicación con </a:t>
                      </a:r>
                      <a:r>
                        <a:rPr lang="en-US" dirty="0" err="1"/>
                        <a:t>información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clara</a:t>
                      </a:r>
                      <a:r>
                        <a:rPr lang="en-US" dirty="0"/>
                        <a:t> y </a:t>
                      </a:r>
                      <a:r>
                        <a:rPr lang="en-US" dirty="0" err="1"/>
                        <a:t>precisa</a:t>
                      </a:r>
                      <a:r>
                        <a:rPr lang="en-US" baseline="0" dirty="0"/>
                        <a:t> (directora/apoderados/docents/estudiantes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023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Falta una</a:t>
                      </a:r>
                      <a:r>
                        <a:rPr lang="es-CL" baseline="0" dirty="0"/>
                        <a:t> acción por parte del colegio para comprender el rol y limites de los distintos estamentos e interactuar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 </a:t>
                      </a:r>
                      <a:r>
                        <a:rPr lang="en-US" dirty="0" err="1"/>
                        <a:t>establecen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perfiles</a:t>
                      </a:r>
                      <a:r>
                        <a:rPr lang="en-US" dirty="0"/>
                        <a:t> de cargos (</a:t>
                      </a:r>
                      <a:r>
                        <a:rPr lang="en-US" dirty="0" err="1"/>
                        <a:t>funciones</a:t>
                      </a:r>
                      <a:r>
                        <a:rPr lang="en-US" dirty="0"/>
                        <a:t> y cargos)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474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Falta de herramientas para prevenir hechos de violencia (ya sea por capacidad o falta de personal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Actualmente</a:t>
                      </a:r>
                      <a:r>
                        <a:rPr lang="en-US" baseline="0" dirty="0"/>
                        <a:t> se </a:t>
                      </a:r>
                      <a:r>
                        <a:rPr lang="en-US" baseline="0" dirty="0" err="1"/>
                        <a:t>cuenta</a:t>
                      </a:r>
                      <a:r>
                        <a:rPr lang="en-US" baseline="0" dirty="0"/>
                        <a:t> con </a:t>
                      </a:r>
                      <a:r>
                        <a:rPr lang="en-US" baseline="0" dirty="0" err="1"/>
                        <a:t>encargada</a:t>
                      </a:r>
                      <a:r>
                        <a:rPr lang="en-US" baseline="0" dirty="0"/>
                        <a:t> de </a:t>
                      </a:r>
                      <a:r>
                        <a:rPr lang="en-US" baseline="0" dirty="0" err="1"/>
                        <a:t>convivencia</a:t>
                      </a:r>
                      <a:r>
                        <a:rPr lang="en-US" baseline="0" dirty="0"/>
                        <a:t> escolar y 2 </a:t>
                      </a:r>
                      <a:r>
                        <a:rPr lang="en-US" baseline="0" dirty="0" err="1"/>
                        <a:t>psicólogas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968932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35748C37-D7E9-B04C-BC99-16A1FF18CDB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76000"/>
                    </a14:imgEffect>
                    <a14:imgEffect>
                      <a14:brightnessContrast brigh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9262" y="76338"/>
            <a:ext cx="989075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9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59AAA00-92AA-6D47-808F-4500585BFFE7}"/>
              </a:ext>
            </a:extLst>
          </p:cNvPr>
          <p:cNvCxnSpPr>
            <a:cxnSpLocks/>
          </p:cNvCxnSpPr>
          <p:nvPr/>
        </p:nvCxnSpPr>
        <p:spPr>
          <a:xfrm flipH="1">
            <a:off x="9819861" y="3532429"/>
            <a:ext cx="2663687" cy="3733075"/>
          </a:xfrm>
          <a:prstGeom prst="line">
            <a:avLst/>
          </a:prstGeom>
          <a:ln w="307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6236F09-83B4-0F4D-9383-AFCE0815570A}"/>
              </a:ext>
            </a:extLst>
          </p:cNvPr>
          <p:cNvCxnSpPr>
            <a:cxnSpLocks/>
          </p:cNvCxnSpPr>
          <p:nvPr/>
        </p:nvCxnSpPr>
        <p:spPr>
          <a:xfrm flipH="1">
            <a:off x="10581862" y="4622800"/>
            <a:ext cx="1901686" cy="2642704"/>
          </a:xfrm>
          <a:prstGeom prst="line">
            <a:avLst/>
          </a:prstGeom>
          <a:ln w="304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1114097" y="557048"/>
            <a:ext cx="10258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Objetivo N° 3: Potenciar a los establecimientos escolares para impulsar sistemáticamente mejoras a nivel de aula y escuela, que les permitan dar una respuesta educativa amplia y de calidad a todos los estudiantes y sus familias </a:t>
            </a:r>
            <a:endParaRPr lang="en-U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086998"/>
              </p:ext>
            </p:extLst>
          </p:nvPr>
        </p:nvGraphicFramePr>
        <p:xfrm>
          <a:off x="630620" y="2033458"/>
          <a:ext cx="10394732" cy="30610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97366">
                  <a:extLst>
                    <a:ext uri="{9D8B030D-6E8A-4147-A177-3AD203B41FA5}">
                      <a16:colId xmlns:a16="http://schemas.microsoft.com/office/drawing/2014/main" val="2306102647"/>
                    </a:ext>
                  </a:extLst>
                </a:gridCol>
                <a:gridCol w="5197366">
                  <a:extLst>
                    <a:ext uri="{9D8B030D-6E8A-4147-A177-3AD203B41FA5}">
                      <a16:colId xmlns:a16="http://schemas.microsoft.com/office/drawing/2014/main" val="1768372664"/>
                    </a:ext>
                  </a:extLst>
                </a:gridCol>
              </a:tblGrid>
              <a:tr h="4130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Oportunidades de Mejora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Acciones realizadas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553177"/>
                  </a:ext>
                </a:extLst>
              </a:tr>
              <a:tr h="1629545"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-Falta de compromisos concretos y objetivos en base a acuerdos en estas reuniones por cada estamento. 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Estamos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trabajando</a:t>
                      </a:r>
                      <a:r>
                        <a:rPr lang="en-US" dirty="0"/>
                        <a:t> con </a:t>
                      </a:r>
                      <a:r>
                        <a:rPr lang="en-US" dirty="0" err="1"/>
                        <a:t>cada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estamento</a:t>
                      </a:r>
                      <a:r>
                        <a:rPr lang="en-US" dirty="0"/>
                        <a:t> con el fin de </a:t>
                      </a:r>
                      <a:r>
                        <a:rPr lang="en-US" dirty="0" err="1"/>
                        <a:t>establecer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compromisos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concretos</a:t>
                      </a:r>
                      <a:r>
                        <a:rPr lang="en-US" baseline="0" dirty="0"/>
                        <a:t> y </a:t>
                      </a:r>
                      <a:r>
                        <a:rPr lang="en-US" baseline="0" dirty="0" err="1"/>
                        <a:t>objetivos</a:t>
                      </a:r>
                      <a:r>
                        <a:rPr lang="en-US" baseline="0" dirty="0"/>
                        <a:t> que </a:t>
                      </a:r>
                      <a:r>
                        <a:rPr lang="en-US" baseline="0" dirty="0" err="1"/>
                        <a:t>permitan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entregar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una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respuesta</a:t>
                      </a:r>
                      <a:r>
                        <a:rPr lang="en-US" baseline="0" dirty="0"/>
                        <a:t> a </a:t>
                      </a:r>
                      <a:r>
                        <a:rPr lang="en-US" baseline="0" dirty="0" err="1"/>
                        <a:t>toda</a:t>
                      </a:r>
                      <a:r>
                        <a:rPr lang="en-US" baseline="0" dirty="0"/>
                        <a:t> la </a:t>
                      </a:r>
                      <a:r>
                        <a:rPr lang="en-US" baseline="0" dirty="0" err="1"/>
                        <a:t>comunidad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educativa</a:t>
                      </a:r>
                      <a:r>
                        <a:rPr lang="en-US" baseline="0" dirty="0"/>
                        <a:t> (</a:t>
                      </a:r>
                      <a:r>
                        <a:rPr lang="en-US" baseline="0" smtClean="0"/>
                        <a:t>reuniones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/>
                        <a:t>periódicas</a:t>
                      </a:r>
                      <a:r>
                        <a:rPr lang="en-US" baseline="0" dirty="0"/>
                        <a:t>, revision de </a:t>
                      </a:r>
                      <a:r>
                        <a:rPr lang="en-US" baseline="0" dirty="0" err="1"/>
                        <a:t>perfiles</a:t>
                      </a:r>
                      <a:r>
                        <a:rPr lang="en-US" baseline="0" dirty="0"/>
                        <a:t> con </a:t>
                      </a:r>
                      <a:r>
                        <a:rPr lang="en-US" baseline="0" dirty="0" err="1"/>
                        <a:t>cada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estamento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159296"/>
                  </a:ext>
                </a:extLst>
              </a:tr>
              <a:tr h="10184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-Transparencia de estos acuerdos a toda la comunidad. 	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Reuniones</a:t>
                      </a:r>
                      <a:r>
                        <a:rPr lang="en-US" dirty="0"/>
                        <a:t> de apoderados </a:t>
                      </a:r>
                      <a:r>
                        <a:rPr lang="en-US" dirty="0" err="1"/>
                        <a:t>bimensuales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entrevistas</a:t>
                      </a:r>
                      <a:r>
                        <a:rPr lang="en-US" dirty="0"/>
                        <a:t> con apoderados,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socialización</a:t>
                      </a:r>
                      <a:r>
                        <a:rPr lang="en-US" baseline="0" dirty="0"/>
                        <a:t> de manual de </a:t>
                      </a:r>
                      <a:r>
                        <a:rPr lang="en-US" baseline="0" dirty="0" err="1"/>
                        <a:t>convivencia</a:t>
                      </a:r>
                      <a:r>
                        <a:rPr lang="en-US" baseline="0" dirty="0"/>
                        <a:t> con los </a:t>
                      </a:r>
                      <a:r>
                        <a:rPr lang="en-US" baseline="0" dirty="0" err="1"/>
                        <a:t>acuerdos</a:t>
                      </a:r>
                      <a:r>
                        <a:rPr lang="en-US" baseline="0" dirty="0"/>
                        <a:t> de la </a:t>
                      </a:r>
                      <a:r>
                        <a:rPr lang="en-US" baseline="0" dirty="0" err="1"/>
                        <a:t>comunidad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180772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D6979E5A-CA24-874B-B407-E668C809E1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76000"/>
                    </a14:imgEffect>
                    <a14:imgEffect>
                      <a14:brightnessContrast brigh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9262" y="76338"/>
            <a:ext cx="989075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6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7989</TotalTime>
  <Words>468</Words>
  <Application>Microsoft Office PowerPoint</Application>
  <PresentationFormat>Panorámica</PresentationFormat>
  <Paragraphs>49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Resultados jornadas PADEM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Resultados jornadas padem</dc:title>
  <dc:creator>Marta</dc:creator>
  <cp:lastModifiedBy>HP</cp:lastModifiedBy>
  <cp:revision>24</cp:revision>
  <dcterms:created xsi:type="dcterms:W3CDTF">2022-11-07T14:28:06Z</dcterms:created>
  <dcterms:modified xsi:type="dcterms:W3CDTF">2023-03-17T18:33:41Z</dcterms:modified>
</cp:coreProperties>
</file>