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6" r:id="rId3"/>
    <p:sldId id="288" r:id="rId4"/>
    <p:sldId id="285" r:id="rId5"/>
    <p:sldId id="289" r:id="rId6"/>
    <p:sldId id="270" r:id="rId7"/>
    <p:sldId id="269" r:id="rId8"/>
    <p:sldId id="271" r:id="rId9"/>
    <p:sldId id="278" r:id="rId10"/>
    <p:sldId id="274" r:id="rId11"/>
    <p:sldId id="280" r:id="rId12"/>
    <p:sldId id="281" r:id="rId13"/>
    <p:sldId id="284" r:id="rId14"/>
    <p:sldId id="286"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18"/>
  </p:normalViewPr>
  <p:slideViewPr>
    <p:cSldViewPr snapToGrid="0" snapToObjects="1">
      <p:cViewPr varScale="1">
        <p:scale>
          <a:sx n="115" d="100"/>
          <a:sy n="115"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026CE-BD2D-664E-A8CD-920D8725DDE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8BAD86D-98C5-D54C-93D2-F6FCA13A3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8C4FD7B-DA3C-C441-BC4C-DEB97B3EBBD8}"/>
              </a:ext>
            </a:extLst>
          </p:cNvPr>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5" name="Marcador de pie de página 4">
            <a:extLst>
              <a:ext uri="{FF2B5EF4-FFF2-40B4-BE49-F238E27FC236}">
                <a16:creationId xmlns:a16="http://schemas.microsoft.com/office/drawing/2014/main" id="{565FCAF3-9DC7-9B42-B9EB-1FE75B81F52D}"/>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55E9821-F9DD-6C4D-A63F-FFF6F9693067}"/>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998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09E32-DD7F-8E40-8763-E7EABBB8423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BF06080-7495-774B-8047-42D09543579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55E63C11-292B-BB43-8C66-1A565FAD4D7D}"/>
              </a:ext>
            </a:extLst>
          </p:cNvPr>
          <p:cNvSpPr>
            <a:spLocks noGrp="1"/>
          </p:cNvSpPr>
          <p:nvPr>
            <p:ph type="dt" sz="half" idx="10"/>
          </p:nvPr>
        </p:nvSpPr>
        <p:spPr/>
        <p:txBody>
          <a:bodyPr/>
          <a:lstStyle/>
          <a:p>
            <a:fld id="{55C6B4A9-1611-4792-9094-5F34BCA07E0B}" type="datetimeFigureOut">
              <a:rPr lang="en-US" smtClean="0"/>
              <a:t>6/8/2023</a:t>
            </a:fld>
            <a:endParaRPr lang="en-US" dirty="0"/>
          </a:p>
        </p:txBody>
      </p:sp>
      <p:sp>
        <p:nvSpPr>
          <p:cNvPr id="5" name="Marcador de pie de página 4">
            <a:extLst>
              <a:ext uri="{FF2B5EF4-FFF2-40B4-BE49-F238E27FC236}">
                <a16:creationId xmlns:a16="http://schemas.microsoft.com/office/drawing/2014/main" id="{C475E942-D305-5243-9720-749C4F2B70D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E40F501-AF1E-774E-AB21-6ED757D11049}"/>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09784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E6032C-20E6-FD44-AFE3-D7067EFC22B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9A40F1C-BBE6-E145-A973-9515757CF793}"/>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B7025B7-6289-BF41-B20B-9E35BFD7F8EE}"/>
              </a:ext>
            </a:extLst>
          </p:cNvPr>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5" name="Marcador de pie de página 4">
            <a:extLst>
              <a:ext uri="{FF2B5EF4-FFF2-40B4-BE49-F238E27FC236}">
                <a16:creationId xmlns:a16="http://schemas.microsoft.com/office/drawing/2014/main" id="{8DBC6D0E-6F6D-A745-9C10-4CBBEACD949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1825A42-6F5F-ED4C-B9AD-1F5510F454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628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24C20-2252-6B48-9C8B-74C2A84F003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3C541B9-3D67-B645-A619-E8B345D134C0}"/>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55C72C05-3836-A34C-BA73-2F29103A7977}"/>
              </a:ext>
            </a:extLst>
          </p:cNvPr>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5" name="Marcador de pie de página 4">
            <a:extLst>
              <a:ext uri="{FF2B5EF4-FFF2-40B4-BE49-F238E27FC236}">
                <a16:creationId xmlns:a16="http://schemas.microsoft.com/office/drawing/2014/main" id="{0E842DFD-5628-4C4D-AB63-363D603FF46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EA250F1-016E-024A-86D4-8861A7586FC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807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CC641-4873-8342-BA20-DA4FB3BBAF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ECBACAB-560B-DD47-9EE5-3355A76B9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E4C7F9CA-FB58-A14B-B64E-CF3780EDC4D3}"/>
              </a:ext>
            </a:extLst>
          </p:cNvPr>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5" name="Marcador de pie de página 4">
            <a:extLst>
              <a:ext uri="{FF2B5EF4-FFF2-40B4-BE49-F238E27FC236}">
                <a16:creationId xmlns:a16="http://schemas.microsoft.com/office/drawing/2014/main" id="{6151D825-860B-A14D-9259-0531DBA4E68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B6C0D66-3CF7-7F41-BAB4-3C01AE198BB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6246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7B28B-A5FD-C944-9930-86D2B5F3CEE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A5DCE35-40BC-C345-949D-40922308FE09}"/>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FC121576-45CC-6B4D-887C-97CA48A2048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C35A09BD-99BB-6B4C-B361-7D588AA6B8C6}"/>
              </a:ext>
            </a:extLst>
          </p:cNvPr>
          <p:cNvSpPr>
            <a:spLocks noGrp="1"/>
          </p:cNvSpPr>
          <p:nvPr>
            <p:ph type="dt" sz="half" idx="10"/>
          </p:nvPr>
        </p:nvSpPr>
        <p:spPr/>
        <p:txBody>
          <a:bodyPr/>
          <a:lstStyle/>
          <a:p>
            <a:fld id="{EB712588-04B1-427B-82EE-E8DB90309F08}" type="datetimeFigureOut">
              <a:rPr lang="en-US" smtClean="0"/>
              <a:t>6/8/2023</a:t>
            </a:fld>
            <a:endParaRPr lang="en-US" dirty="0"/>
          </a:p>
        </p:txBody>
      </p:sp>
      <p:sp>
        <p:nvSpPr>
          <p:cNvPr id="6" name="Marcador de pie de página 5">
            <a:extLst>
              <a:ext uri="{FF2B5EF4-FFF2-40B4-BE49-F238E27FC236}">
                <a16:creationId xmlns:a16="http://schemas.microsoft.com/office/drawing/2014/main" id="{5F9D32EF-AB21-2A45-BE50-0EEF0854EAC4}"/>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CE7A790E-B2D6-914F-B71C-1F71137FDD56}"/>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94162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D2C19-A044-C442-BD8A-5926277A7BE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2AB0127-4C81-F34F-917F-570EE4B10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6B501759-4449-8F4B-B759-2981EBBB1E1B}"/>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6D0021BE-0D5D-9048-8CD4-C971C0FC8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DE60B96E-754B-AF4F-AE27-ECDA4EDD5F45}"/>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986FED8E-802B-A74D-9D18-C345DADA1FA4}"/>
              </a:ext>
            </a:extLst>
          </p:cNvPr>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8" name="Marcador de pie de página 7">
            <a:extLst>
              <a:ext uri="{FF2B5EF4-FFF2-40B4-BE49-F238E27FC236}">
                <a16:creationId xmlns:a16="http://schemas.microsoft.com/office/drawing/2014/main" id="{F15959B0-8430-C847-8BE1-37DF75701F8D}"/>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E6229FD9-F207-A74D-A221-59B49FCEB77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195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0B9C1-0894-1C41-BD77-80869B83379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15095E7-8864-924F-A96F-CEA9AA1C11E1}"/>
              </a:ext>
            </a:extLst>
          </p:cNvPr>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4" name="Marcador de pie de página 3">
            <a:extLst>
              <a:ext uri="{FF2B5EF4-FFF2-40B4-BE49-F238E27FC236}">
                <a16:creationId xmlns:a16="http://schemas.microsoft.com/office/drawing/2014/main" id="{51490072-7B4D-FE4E-AB7A-3D2AA6E3E5EC}"/>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D1DA26CE-3F55-F740-BE5F-30090D0FB63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9278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41E2A6-594B-FB4C-AD38-0E16A902BBFF}"/>
              </a:ext>
            </a:extLst>
          </p:cNvPr>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3" name="Marcador de pie de página 2">
            <a:extLst>
              <a:ext uri="{FF2B5EF4-FFF2-40B4-BE49-F238E27FC236}">
                <a16:creationId xmlns:a16="http://schemas.microsoft.com/office/drawing/2014/main" id="{095EEADC-D7C7-A24D-BDD2-B344ADE38365}"/>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83F6F38B-6D14-3848-A6F9-38FD7969ED7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29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D0BB43-3A89-2146-AAD2-45416A7932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CEF5DE7-D1EE-B347-AA7A-D26EF101AE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5109F095-9686-0545-B5BD-F887A2A7B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8F8BD986-49C9-9C46-ACD9-B349CB8E9383}"/>
              </a:ext>
            </a:extLst>
          </p:cNvPr>
          <p:cNvSpPr>
            <a:spLocks noGrp="1"/>
          </p:cNvSpPr>
          <p:nvPr>
            <p:ph type="dt" sz="half" idx="10"/>
          </p:nvPr>
        </p:nvSpPr>
        <p:spPr/>
        <p:txBody>
          <a:bodyPr/>
          <a:lstStyle/>
          <a:p>
            <a:fld id="{42A54C80-263E-416B-A8E0-580EDEADCBDC}" type="datetimeFigureOut">
              <a:rPr lang="en-US" smtClean="0"/>
              <a:t>6/8/2023</a:t>
            </a:fld>
            <a:endParaRPr lang="en-US" dirty="0"/>
          </a:p>
        </p:txBody>
      </p:sp>
      <p:sp>
        <p:nvSpPr>
          <p:cNvPr id="6" name="Marcador de pie de página 5">
            <a:extLst>
              <a:ext uri="{FF2B5EF4-FFF2-40B4-BE49-F238E27FC236}">
                <a16:creationId xmlns:a16="http://schemas.microsoft.com/office/drawing/2014/main" id="{0CA69A1B-480C-624C-B6F6-F4D8BEDA112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42F4D96B-0AE2-E748-AFC9-DE796A55327A}"/>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95127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1C2A1-C2BE-754A-B7DE-C45D04005E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D64E519-0D8D-B94E-ABEC-373A0D88A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387A099-8B00-324D-9E1F-A38B7B26C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D8D537D9-C677-CB4D-91D0-8CD27A3CB086}"/>
              </a:ext>
            </a:extLst>
          </p:cNvPr>
          <p:cNvSpPr>
            <a:spLocks noGrp="1"/>
          </p:cNvSpPr>
          <p:nvPr>
            <p:ph type="dt" sz="half" idx="10"/>
          </p:nvPr>
        </p:nvSpPr>
        <p:spPr/>
        <p:txBody>
          <a:bodyPr/>
          <a:lstStyle/>
          <a:p>
            <a:fld id="{B61BEF0D-F0BB-DE4B-95CE-6DB70DBA9567}" type="datetimeFigureOut">
              <a:rPr lang="en-US" smtClean="0"/>
              <a:pPr/>
              <a:t>6/8/2023</a:t>
            </a:fld>
            <a:endParaRPr lang="en-US" dirty="0"/>
          </a:p>
        </p:txBody>
      </p:sp>
      <p:sp>
        <p:nvSpPr>
          <p:cNvPr id="6" name="Marcador de pie de página 5">
            <a:extLst>
              <a:ext uri="{FF2B5EF4-FFF2-40B4-BE49-F238E27FC236}">
                <a16:creationId xmlns:a16="http://schemas.microsoft.com/office/drawing/2014/main" id="{90C9C76C-3363-F543-A4B4-75C1981DB8B0}"/>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EF11CE1C-0831-2A4F-8D27-C9F6065CA5D7}"/>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503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39FB95-9120-8844-86ED-0D84540F3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63C2029-02CE-8C45-841F-E4D625853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0AB54BC4-F7E9-FC4D-91A8-EE6444833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6/8/2023</a:t>
            </a:fld>
            <a:endParaRPr lang="en-US" dirty="0"/>
          </a:p>
        </p:txBody>
      </p:sp>
      <p:sp>
        <p:nvSpPr>
          <p:cNvPr id="5" name="Marcador de pie de página 4">
            <a:extLst>
              <a:ext uri="{FF2B5EF4-FFF2-40B4-BE49-F238E27FC236}">
                <a16:creationId xmlns:a16="http://schemas.microsoft.com/office/drawing/2014/main" id="{CE9A904E-CEF0-6B40-8F92-D0EE4F17A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963C5B3E-C810-584D-BB61-6E96751D7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407163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935B24A-4905-4E45-A5DB-C0913AA24CF1}"/>
              </a:ext>
            </a:extLst>
          </p:cNvPr>
          <p:cNvPicPr>
            <a:picLocks noChangeAspect="1"/>
          </p:cNvPicPr>
          <p:nvPr/>
        </p:nvPicPr>
        <p:blipFill>
          <a:blip r:embed="rId2">
            <a:alphaModFix amt="97000"/>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5205242" y="190369"/>
            <a:ext cx="1781516" cy="2387599"/>
          </a:xfrm>
          <a:prstGeom prst="rect">
            <a:avLst/>
          </a:prstGeom>
        </p:spPr>
      </p:pic>
      <p:sp>
        <p:nvSpPr>
          <p:cNvPr id="2" name="Título 1">
            <a:extLst>
              <a:ext uri="{FF2B5EF4-FFF2-40B4-BE49-F238E27FC236}">
                <a16:creationId xmlns:a16="http://schemas.microsoft.com/office/drawing/2014/main" id="{20272EE7-EDC6-6E45-92A5-D63844AFE6A8}"/>
              </a:ext>
            </a:extLst>
          </p:cNvPr>
          <p:cNvSpPr>
            <a:spLocks noGrp="1"/>
          </p:cNvSpPr>
          <p:nvPr>
            <p:ph type="ctrTitle"/>
          </p:nvPr>
        </p:nvSpPr>
        <p:spPr>
          <a:xfrm>
            <a:off x="1524000" y="2235200"/>
            <a:ext cx="9144000" cy="2387600"/>
          </a:xfrm>
        </p:spPr>
        <p:txBody>
          <a:bodyPr/>
          <a:lstStyle/>
          <a:p>
            <a:pPr algn="ctr"/>
            <a:r>
              <a:rPr lang="es-CL" dirty="0" smtClean="0"/>
              <a:t>Segundo Consejo </a:t>
            </a:r>
            <a:r>
              <a:rPr lang="es-CL" dirty="0"/>
              <a:t>Escolar</a:t>
            </a:r>
          </a:p>
        </p:txBody>
      </p:sp>
      <p:sp>
        <p:nvSpPr>
          <p:cNvPr id="3" name="Subtítulo 2">
            <a:extLst>
              <a:ext uri="{FF2B5EF4-FFF2-40B4-BE49-F238E27FC236}">
                <a16:creationId xmlns:a16="http://schemas.microsoft.com/office/drawing/2014/main" id="{C201F5A4-3949-F449-8793-10B81AF406B7}"/>
              </a:ext>
            </a:extLst>
          </p:cNvPr>
          <p:cNvSpPr>
            <a:spLocks noGrp="1"/>
          </p:cNvSpPr>
          <p:nvPr>
            <p:ph type="subTitle" idx="1"/>
          </p:nvPr>
        </p:nvSpPr>
        <p:spPr>
          <a:xfrm>
            <a:off x="1524000" y="4622800"/>
            <a:ext cx="9144000" cy="1655762"/>
          </a:xfrm>
        </p:spPr>
        <p:txBody>
          <a:bodyPr/>
          <a:lstStyle/>
          <a:p>
            <a:pPr algn="ctr"/>
            <a:r>
              <a:rPr lang="es-CL" dirty="0"/>
              <a:t>COLEGIO CONFEDERACIÓN SUIZA</a:t>
            </a:r>
          </a:p>
          <a:p>
            <a:pPr algn="ctr"/>
            <a:r>
              <a:rPr lang="es-CL" dirty="0" smtClean="0"/>
              <a:t>01 Junio 2023</a:t>
            </a:r>
          </a:p>
          <a:p>
            <a:pPr algn="ctr"/>
            <a:r>
              <a:rPr lang="es-CL" dirty="0" smtClean="0"/>
              <a:t>La Reina</a:t>
            </a:r>
            <a:endParaRPr lang="es-CL" dirty="0"/>
          </a:p>
        </p:txBody>
      </p:sp>
      <p:cxnSp>
        <p:nvCxnSpPr>
          <p:cNvPr id="10" name="Conector recto 9">
            <a:extLst>
              <a:ext uri="{FF2B5EF4-FFF2-40B4-BE49-F238E27FC236}">
                <a16:creationId xmlns:a16="http://schemas.microsoft.com/office/drawing/2014/main" id="{D496FD01-C524-C244-B308-A33491FD1E12}"/>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1F88C221-6AF5-A142-88AB-A7CDC70DAABD}"/>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CL" b="1" dirty="0" smtClean="0"/>
              <a:t> </a:t>
            </a:r>
            <a:r>
              <a:rPr lang="es-CL" b="1" dirty="0"/>
              <a:t>Organización de trabajo pedagógico</a:t>
            </a:r>
          </a:p>
        </p:txBody>
      </p:sp>
      <p:sp>
        <p:nvSpPr>
          <p:cNvPr id="3" name="Marcador de contenido 2">
            <a:extLst>
              <a:ext uri="{FF2B5EF4-FFF2-40B4-BE49-F238E27FC236}">
                <a16:creationId xmlns:a16="http://schemas.microsoft.com/office/drawing/2014/main" id="{BCAEC642-3536-DD43-A10F-EE8618CE0C6A}"/>
              </a:ext>
            </a:extLst>
          </p:cNvPr>
          <p:cNvSpPr>
            <a:spLocks noGrp="1"/>
          </p:cNvSpPr>
          <p:nvPr>
            <p:ph idx="1"/>
          </p:nvPr>
        </p:nvSpPr>
        <p:spPr/>
        <p:txBody>
          <a:bodyPr>
            <a:normAutofit/>
          </a:bodyPr>
          <a:lstStyle/>
          <a:p>
            <a:pPr marL="0" indent="0">
              <a:buNone/>
            </a:pPr>
            <a:r>
              <a:rPr lang="es-CL" dirty="0"/>
              <a:t>Lineamientos de la gestión </a:t>
            </a:r>
            <a:r>
              <a:rPr lang="es-CL" dirty="0" smtClean="0"/>
              <a:t>pedagógica:</a:t>
            </a:r>
          </a:p>
          <a:p>
            <a:pPr marL="0" indent="0">
              <a:buNone/>
            </a:pPr>
            <a:endParaRPr lang="es-CL" dirty="0" smtClean="0"/>
          </a:p>
          <a:p>
            <a:pPr marL="0" indent="0">
              <a:buNone/>
            </a:pPr>
            <a:r>
              <a:rPr lang="es-CL" sz="2000" dirty="0" smtClean="0"/>
              <a:t>1.- UTP: Coordinación de Enseñanza Básica – Enseñanza Media.</a:t>
            </a:r>
          </a:p>
          <a:p>
            <a:pPr marL="0" indent="0">
              <a:buNone/>
            </a:pPr>
            <a:r>
              <a:rPr lang="es-CL" sz="2000" dirty="0" smtClean="0"/>
              <a:t>2.- Diagnósticos Institucionales y Evaluación Diagnósticas DIA</a:t>
            </a:r>
          </a:p>
          <a:p>
            <a:pPr marL="0" indent="0">
              <a:buNone/>
            </a:pPr>
            <a:r>
              <a:rPr lang="es-MX" sz="2000" dirty="0"/>
              <a:t>3</a:t>
            </a:r>
            <a:r>
              <a:rPr lang="es-MX" sz="2000" dirty="0" smtClean="0"/>
              <a:t>.- A</a:t>
            </a:r>
            <a:r>
              <a:rPr lang="es-ES" sz="2000" dirty="0" smtClean="0"/>
              <a:t>compañamiento y  Apoyo Docente.</a:t>
            </a:r>
          </a:p>
          <a:p>
            <a:pPr marL="0" indent="0">
              <a:buNone/>
            </a:pPr>
            <a:r>
              <a:rPr lang="es-ES" sz="2000" dirty="0" smtClean="0"/>
              <a:t>4.- Seguimiento </a:t>
            </a:r>
            <a:r>
              <a:rPr lang="es-ES" sz="2000" dirty="0"/>
              <a:t>al aprendizaje de los estudiantes</a:t>
            </a:r>
            <a:r>
              <a:rPr lang="es-ES" sz="2000" dirty="0" smtClean="0"/>
              <a:t>.</a:t>
            </a:r>
          </a:p>
          <a:p>
            <a:pPr marL="0" lvl="0" indent="0">
              <a:buNone/>
            </a:pPr>
            <a:r>
              <a:rPr lang="es-ES" sz="2000" dirty="0" smtClean="0"/>
              <a:t>5.- Monitoreo al Aprendizaje: Atención </a:t>
            </a:r>
            <a:r>
              <a:rPr lang="es-ES" sz="2000" dirty="0"/>
              <a:t>al rezago en el aprendizaje </a:t>
            </a:r>
            <a:r>
              <a:rPr lang="es-ES" sz="2000" dirty="0" err="1"/>
              <a:t>lecto</a:t>
            </a:r>
            <a:r>
              <a:rPr lang="es-ES" sz="2000" dirty="0"/>
              <a:t>-escritor de 2º a 4º básico a través de medición de calidad lectora (FUNDAR</a:t>
            </a:r>
            <a:r>
              <a:rPr lang="es-ES" sz="2000" dirty="0" smtClean="0"/>
              <a:t>). Evaluación DIA (Académico y Socioemocional)</a:t>
            </a:r>
          </a:p>
          <a:p>
            <a:pPr marL="0" lvl="0" indent="0">
              <a:buNone/>
            </a:pPr>
            <a:r>
              <a:rPr lang="es-ES" sz="2000" dirty="0" smtClean="0"/>
              <a:t>6.-Refuerzo Pedagógico Focalizado: Se realizará en las asignaturas de Lenguaje y Matemática (definición de OA a trabajar, trabajo colaborativo y coordinado con docentes).</a:t>
            </a:r>
          </a:p>
          <a:p>
            <a:pPr marL="0" lvl="0" indent="0">
              <a:buNone/>
            </a:pPr>
            <a:endParaRPr lang="es-CL" sz="2000" dirty="0"/>
          </a:p>
          <a:p>
            <a:pPr marL="0" indent="0">
              <a:buNone/>
            </a:pPr>
            <a:endParaRPr lang="es-CL" sz="2000" dirty="0"/>
          </a:p>
        </p:txBody>
      </p:sp>
    </p:spTree>
    <p:extLst>
      <p:ext uri="{BB962C8B-B14F-4D97-AF65-F5344CB8AC3E}">
        <p14:creationId xmlns:p14="http://schemas.microsoft.com/office/powerpoint/2010/main" val="35351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4">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CL" b="1" dirty="0" smtClean="0"/>
              <a:t> </a:t>
            </a:r>
            <a:r>
              <a:rPr lang="es-CL" b="1" dirty="0"/>
              <a:t>Organización de trabajo pedagógico</a:t>
            </a:r>
          </a:p>
        </p:txBody>
      </p:sp>
      <p:pic>
        <p:nvPicPr>
          <p:cNvPr id="7" name="VID-20230601-WA0018">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252663" y="1825625"/>
            <a:ext cx="7686675" cy="4351338"/>
          </a:xfrm>
        </p:spPr>
      </p:pic>
    </p:spTree>
    <p:extLst>
      <p:ext uri="{BB962C8B-B14F-4D97-AF65-F5344CB8AC3E}">
        <p14:creationId xmlns:p14="http://schemas.microsoft.com/office/powerpoint/2010/main" val="2115306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93" y="1623102"/>
            <a:ext cx="5091538" cy="3818653"/>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395" y="1268493"/>
            <a:ext cx="3395904" cy="4527871"/>
          </a:xfrm>
          <a:prstGeom prst="rect">
            <a:avLst/>
          </a:prstGeom>
        </p:spPr>
      </p:pic>
    </p:spTree>
    <p:extLst>
      <p:ext uri="{BB962C8B-B14F-4D97-AF65-F5344CB8AC3E}">
        <p14:creationId xmlns:p14="http://schemas.microsoft.com/office/powerpoint/2010/main" val="3052102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27" y="1165172"/>
            <a:ext cx="4998478" cy="3748858"/>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206" y="751370"/>
            <a:ext cx="3813012" cy="5084016"/>
          </a:xfrm>
          <a:prstGeom prst="rect">
            <a:avLst/>
          </a:prstGeom>
        </p:spPr>
      </p:pic>
    </p:spTree>
    <p:extLst>
      <p:ext uri="{BB962C8B-B14F-4D97-AF65-F5344CB8AC3E}">
        <p14:creationId xmlns:p14="http://schemas.microsoft.com/office/powerpoint/2010/main" val="3026285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a:xfrm>
            <a:off x="343662" y="365125"/>
            <a:ext cx="10515600" cy="1325563"/>
          </a:xfrm>
        </p:spPr>
        <p:txBody>
          <a:bodyPr/>
          <a:lstStyle/>
          <a:p>
            <a:pPr algn="ctr"/>
            <a:r>
              <a:rPr lang="es-CL" b="1" dirty="0" smtClean="0"/>
              <a:t> Primera Jornada de Hermoseamiento Colegio</a:t>
            </a:r>
            <a:endParaRPr lang="es-CL" b="1" dirty="0"/>
          </a:p>
        </p:txBody>
      </p:sp>
      <p:sp>
        <p:nvSpPr>
          <p:cNvPr id="12" name="Marcador de contenido 11"/>
          <p:cNvSpPr>
            <a:spLocks noGrp="1"/>
          </p:cNvSpPr>
          <p:nvPr>
            <p:ph idx="1"/>
          </p:nvPr>
        </p:nvSpPr>
        <p:spPr/>
        <p:txBody>
          <a:bodyPr/>
          <a:lstStyle/>
          <a:p>
            <a:endParaRPr lang="es-CL"/>
          </a:p>
        </p:txBody>
      </p:sp>
    </p:spTree>
    <p:extLst>
      <p:ext uri="{BB962C8B-B14F-4D97-AF65-F5344CB8AC3E}">
        <p14:creationId xmlns:p14="http://schemas.microsoft.com/office/powerpoint/2010/main" val="2017879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CL" dirty="0"/>
              <a:t>Temas a tratar</a:t>
            </a:r>
          </a:p>
        </p:txBody>
      </p:sp>
      <p:sp>
        <p:nvSpPr>
          <p:cNvPr id="3" name="Marcador de contenido 2">
            <a:extLst>
              <a:ext uri="{FF2B5EF4-FFF2-40B4-BE49-F238E27FC236}">
                <a16:creationId xmlns:a16="http://schemas.microsoft.com/office/drawing/2014/main" id="{BCAEC642-3536-DD43-A10F-EE8618CE0C6A}"/>
              </a:ext>
            </a:extLst>
          </p:cNvPr>
          <p:cNvSpPr>
            <a:spLocks noGrp="1"/>
          </p:cNvSpPr>
          <p:nvPr>
            <p:ph idx="1"/>
          </p:nvPr>
        </p:nvSpPr>
        <p:spPr/>
        <p:txBody>
          <a:bodyPr>
            <a:normAutofit fontScale="62500" lnSpcReduction="20000"/>
          </a:bodyPr>
          <a:lstStyle/>
          <a:p>
            <a:r>
              <a:rPr lang="es-CL" dirty="0" smtClean="0"/>
              <a:t>Bienvenida Directora.</a:t>
            </a:r>
          </a:p>
          <a:p>
            <a:r>
              <a:rPr lang="es-CL" dirty="0" smtClean="0"/>
              <a:t>Presentación </a:t>
            </a:r>
            <a:r>
              <a:rPr lang="es-CL" dirty="0"/>
              <a:t>I</a:t>
            </a:r>
            <a:r>
              <a:rPr lang="es-CL" dirty="0" smtClean="0"/>
              <a:t>ntegrantes </a:t>
            </a:r>
            <a:r>
              <a:rPr lang="es-CL" dirty="0"/>
              <a:t>del Consejo </a:t>
            </a:r>
            <a:r>
              <a:rPr lang="es-CL" dirty="0" smtClean="0"/>
              <a:t>Escolar</a:t>
            </a:r>
          </a:p>
          <a:p>
            <a:r>
              <a:rPr lang="es-CL" dirty="0" smtClean="0"/>
              <a:t>Presentación Presidente del Centro General de Padres, Centro de Estudiantes</a:t>
            </a:r>
          </a:p>
          <a:p>
            <a:r>
              <a:rPr lang="es-MX" dirty="0" smtClean="0"/>
              <a:t>Informe de Retroalimentación Agencia de la Calidad</a:t>
            </a:r>
            <a:endParaRPr lang="es-CL" dirty="0" smtClean="0"/>
          </a:p>
          <a:p>
            <a:r>
              <a:rPr lang="es-MX" dirty="0" smtClean="0"/>
              <a:t>Convenio de Asignación Colectivo ADECO</a:t>
            </a:r>
            <a:endParaRPr lang="es-CL" dirty="0" smtClean="0"/>
          </a:p>
          <a:p>
            <a:r>
              <a:rPr lang="es-CL" dirty="0" smtClean="0"/>
              <a:t>Inspectoría General, Informe </a:t>
            </a:r>
            <a:r>
              <a:rPr lang="es-CL" dirty="0"/>
              <a:t>de </a:t>
            </a:r>
            <a:r>
              <a:rPr lang="es-CL" dirty="0" smtClean="0"/>
              <a:t>Matrícula</a:t>
            </a:r>
          </a:p>
          <a:p>
            <a:r>
              <a:rPr lang="es-MX" dirty="0" smtClean="0"/>
              <a:t>Presentación PISE</a:t>
            </a:r>
          </a:p>
          <a:p>
            <a:r>
              <a:rPr lang="es-MX" dirty="0" smtClean="0"/>
              <a:t>Presentación Plan de la Gestión de Convivencia Escolar.</a:t>
            </a:r>
            <a:endParaRPr lang="es-CL" dirty="0"/>
          </a:p>
          <a:p>
            <a:r>
              <a:rPr lang="es-CL" dirty="0"/>
              <a:t>Proyecto de Integración </a:t>
            </a:r>
            <a:r>
              <a:rPr lang="es-CL" dirty="0" smtClean="0"/>
              <a:t>Escolar PIE</a:t>
            </a:r>
            <a:endParaRPr lang="es-CL" dirty="0"/>
          </a:p>
          <a:p>
            <a:r>
              <a:rPr lang="es-CL" dirty="0"/>
              <a:t>Organización </a:t>
            </a:r>
            <a:r>
              <a:rPr lang="es-CL" dirty="0" smtClean="0"/>
              <a:t>Trabajo </a:t>
            </a:r>
            <a:r>
              <a:rPr lang="es-CL" dirty="0"/>
              <a:t>P</a:t>
            </a:r>
            <a:r>
              <a:rPr lang="es-CL" dirty="0" smtClean="0"/>
              <a:t>edagógico</a:t>
            </a:r>
            <a:endParaRPr lang="es-CL" dirty="0"/>
          </a:p>
          <a:p>
            <a:r>
              <a:rPr lang="es-MX" dirty="0" smtClean="0"/>
              <a:t>Aniversario N°77 del Colegio Confederación Suiza.</a:t>
            </a:r>
            <a:endParaRPr lang="es-CL" dirty="0"/>
          </a:p>
          <a:p>
            <a:r>
              <a:rPr lang="es-CL" dirty="0" smtClean="0"/>
              <a:t>Primera Jornada Hermoseamiento Colegio</a:t>
            </a:r>
          </a:p>
          <a:p>
            <a:r>
              <a:rPr lang="es-MX" dirty="0" smtClean="0"/>
              <a:t>Varios</a:t>
            </a:r>
            <a:endParaRPr lang="es-CL" dirty="0"/>
          </a:p>
        </p:txBody>
      </p:sp>
    </p:spTree>
    <p:extLst>
      <p:ext uri="{BB962C8B-B14F-4D97-AF65-F5344CB8AC3E}">
        <p14:creationId xmlns:p14="http://schemas.microsoft.com/office/powerpoint/2010/main" val="469478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MX" sz="3600" dirty="0" smtClean="0"/>
              <a:t>Retroalimentación Agencia de Calidad</a:t>
            </a:r>
            <a:r>
              <a:rPr lang="es-MX" dirty="0" smtClean="0"/>
              <a:t/>
            </a:r>
            <a:br>
              <a:rPr lang="es-MX" dirty="0" smtClean="0"/>
            </a:br>
            <a:r>
              <a:rPr lang="es-MX" sz="3200" dirty="0" smtClean="0"/>
              <a:t>30 de Mayo</a:t>
            </a:r>
            <a:endParaRPr lang="es-CL" sz="3200" dirty="0"/>
          </a:p>
        </p:txBody>
      </p:sp>
      <p:sp>
        <p:nvSpPr>
          <p:cNvPr id="3" name="Marcador de contenido 2">
            <a:extLst>
              <a:ext uri="{FF2B5EF4-FFF2-40B4-BE49-F238E27FC236}">
                <a16:creationId xmlns:a16="http://schemas.microsoft.com/office/drawing/2014/main" id="{BCAEC642-3536-DD43-A10F-EE8618CE0C6A}"/>
              </a:ext>
            </a:extLst>
          </p:cNvPr>
          <p:cNvSpPr>
            <a:spLocks noGrp="1"/>
          </p:cNvSpPr>
          <p:nvPr>
            <p:ph idx="1"/>
          </p:nvPr>
        </p:nvSpPr>
        <p:spPr>
          <a:xfrm>
            <a:off x="343662" y="1690688"/>
            <a:ext cx="10515600" cy="4934505"/>
          </a:xfrm>
        </p:spPr>
        <p:txBody>
          <a:bodyPr>
            <a:normAutofit/>
          </a:bodyPr>
          <a:lstStyle/>
          <a:p>
            <a:pPr marL="0" indent="0">
              <a:buNone/>
            </a:pPr>
            <a:r>
              <a:rPr lang="es-MX" sz="2400" dirty="0" smtClean="0"/>
              <a:t>Debilidad 1: El equipo directivo acompaña a los docentes mediante la observación y retroalimentación de las clases.</a:t>
            </a:r>
          </a:p>
          <a:p>
            <a:pPr marL="0" indent="0">
              <a:buNone/>
            </a:pPr>
            <a:r>
              <a:rPr lang="es-MX" dirty="0" smtClean="0"/>
              <a:t>                          </a:t>
            </a:r>
          </a:p>
          <a:p>
            <a:pPr marL="0" indent="0">
              <a:buNone/>
            </a:pPr>
            <a:r>
              <a:rPr lang="es-MX" dirty="0" smtClean="0"/>
              <a:t>Débil       Insípido       Satisfactorio        Destacado</a:t>
            </a:r>
          </a:p>
          <a:p>
            <a:pPr marL="0" indent="0">
              <a:buNone/>
            </a:pPr>
            <a:r>
              <a:rPr lang="es-MX" sz="1800" b="1" dirty="0" smtClean="0"/>
              <a:t>   2021                                                                                                 2023</a:t>
            </a:r>
            <a:endParaRPr lang="es-MX" sz="1800" b="1" dirty="0"/>
          </a:p>
          <a:p>
            <a:pPr marL="0" indent="0">
              <a:buNone/>
            </a:pPr>
            <a:endParaRPr lang="es-MX" sz="2400" dirty="0" smtClean="0"/>
          </a:p>
          <a:p>
            <a:pPr marL="0" indent="0">
              <a:buNone/>
            </a:pPr>
            <a:r>
              <a:rPr lang="es-MX" sz="2400" dirty="0" smtClean="0"/>
              <a:t>Debilidad 2: Coordinar un proceso efectivo de evaluación y monitoreo de los aprendizajes para la toma de decisiones pedagógicas</a:t>
            </a:r>
            <a:r>
              <a:rPr lang="es-MX" dirty="0" smtClean="0"/>
              <a:t>.</a:t>
            </a:r>
          </a:p>
          <a:p>
            <a:pPr marL="0" indent="0">
              <a:buNone/>
            </a:pPr>
            <a:endParaRPr lang="es-MX" dirty="0" smtClean="0"/>
          </a:p>
          <a:p>
            <a:pPr marL="0" indent="0">
              <a:buNone/>
            </a:pPr>
            <a:r>
              <a:rPr lang="es-MX" dirty="0" smtClean="0"/>
              <a:t>Débil       Insípido       Satisfactorio       Destacado</a:t>
            </a:r>
            <a:endParaRPr lang="es-MX" dirty="0"/>
          </a:p>
          <a:p>
            <a:pPr marL="0" indent="0">
              <a:buNone/>
            </a:pPr>
            <a:r>
              <a:rPr lang="es-MX" sz="1800" dirty="0" smtClean="0"/>
              <a:t>  </a:t>
            </a:r>
            <a:r>
              <a:rPr lang="es-MX" sz="1800" b="1" dirty="0" smtClean="0"/>
              <a:t>2021                                                                                                   2023</a:t>
            </a:r>
            <a:endParaRPr lang="es-CL" sz="1800" b="1" dirty="0"/>
          </a:p>
        </p:txBody>
      </p:sp>
      <p:sp>
        <p:nvSpPr>
          <p:cNvPr id="7" name="Flecha en U 6"/>
          <p:cNvSpPr/>
          <p:nvPr/>
        </p:nvSpPr>
        <p:spPr>
          <a:xfrm>
            <a:off x="838200" y="2526854"/>
            <a:ext cx="5743977" cy="489397"/>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8" name="Flecha en U 7"/>
          <p:cNvSpPr/>
          <p:nvPr/>
        </p:nvSpPr>
        <p:spPr>
          <a:xfrm>
            <a:off x="927490" y="5154267"/>
            <a:ext cx="3955959" cy="489397"/>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9" name="Flecha derecha 8"/>
          <p:cNvSpPr/>
          <p:nvPr/>
        </p:nvSpPr>
        <p:spPr>
          <a:xfrm>
            <a:off x="1275008" y="3164173"/>
            <a:ext cx="309093" cy="19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Flecha derecha 9"/>
          <p:cNvSpPr/>
          <p:nvPr/>
        </p:nvSpPr>
        <p:spPr>
          <a:xfrm>
            <a:off x="5446915" y="5934794"/>
            <a:ext cx="309093" cy="19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Flecha derecha 10"/>
          <p:cNvSpPr/>
          <p:nvPr/>
        </p:nvSpPr>
        <p:spPr>
          <a:xfrm>
            <a:off x="3046918" y="5934795"/>
            <a:ext cx="309093" cy="19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Flecha derecha 11"/>
          <p:cNvSpPr/>
          <p:nvPr/>
        </p:nvSpPr>
        <p:spPr>
          <a:xfrm>
            <a:off x="1275008" y="5938323"/>
            <a:ext cx="309093" cy="19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Flecha derecha 12"/>
          <p:cNvSpPr/>
          <p:nvPr/>
        </p:nvSpPr>
        <p:spPr>
          <a:xfrm>
            <a:off x="5392887" y="3111854"/>
            <a:ext cx="309093" cy="19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Flecha derecha 13"/>
          <p:cNvSpPr/>
          <p:nvPr/>
        </p:nvSpPr>
        <p:spPr>
          <a:xfrm>
            <a:off x="3005056" y="3143872"/>
            <a:ext cx="309093" cy="19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880620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a:xfrm>
            <a:off x="343662" y="365125"/>
            <a:ext cx="10515600" cy="1325563"/>
          </a:xfrm>
        </p:spPr>
        <p:txBody>
          <a:bodyPr/>
          <a:lstStyle/>
          <a:p>
            <a:pPr algn="ctr"/>
            <a:r>
              <a:rPr lang="es-MX" b="1" dirty="0" smtClean="0"/>
              <a:t>ADECO</a:t>
            </a:r>
            <a:endParaRPr lang="es-CL" b="1" dirty="0"/>
          </a:p>
        </p:txBody>
      </p:sp>
      <p:sp>
        <p:nvSpPr>
          <p:cNvPr id="12" name="Marcador de contenido 11"/>
          <p:cNvSpPr>
            <a:spLocks noGrp="1"/>
          </p:cNvSpPr>
          <p:nvPr>
            <p:ph idx="1"/>
          </p:nvPr>
        </p:nvSpPr>
        <p:spPr>
          <a:xfrm>
            <a:off x="343662" y="1690689"/>
            <a:ext cx="11010138" cy="3858056"/>
          </a:xfrm>
        </p:spPr>
        <p:txBody>
          <a:bodyPr>
            <a:noAutofit/>
          </a:bodyPr>
          <a:lstStyle/>
          <a:p>
            <a:pPr algn="just"/>
            <a:r>
              <a:rPr lang="es-MX" sz="3200" dirty="0" smtClean="0"/>
              <a:t>El equipo directivo del Colegio Confederación Suiza adscribe convenio de Asignación Colectivo “Retroalimentación pedagógica mediante acompañamiento al aula”.</a:t>
            </a:r>
          </a:p>
          <a:p>
            <a:pPr algn="just"/>
            <a:r>
              <a:rPr lang="es-MX" sz="3200" dirty="0" smtClean="0"/>
              <a:t> El objetivo de este convenio es liderar y gestionar la instalación de una acción de acompañamiento sistemático a los docentes en el aula mediante la observación de clases y retroalimentación de practicas pedagógicas para el logro de aprendizaje de todos los estudiantes. </a:t>
            </a:r>
            <a:endParaRPr lang="es-CL" sz="3200" dirty="0"/>
          </a:p>
        </p:txBody>
      </p:sp>
    </p:spTree>
    <p:extLst>
      <p:ext uri="{BB962C8B-B14F-4D97-AF65-F5344CB8AC3E}">
        <p14:creationId xmlns:p14="http://schemas.microsoft.com/office/powerpoint/2010/main" val="3197668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39415" y="463638"/>
            <a:ext cx="5820182" cy="523220"/>
          </a:xfrm>
          <a:prstGeom prst="rect">
            <a:avLst/>
          </a:prstGeom>
        </p:spPr>
        <p:txBody>
          <a:bodyPr wrap="square">
            <a:spAutoFit/>
          </a:bodyPr>
          <a:lstStyle/>
          <a:p>
            <a:pPr algn="ctr"/>
            <a:r>
              <a:rPr lang="es-MX" sz="2800" b="1" dirty="0">
                <a:effectLst>
                  <a:outerShdw blurRad="38100" dist="38100" dir="2700000" algn="tl">
                    <a:srgbClr val="000000">
                      <a:alpha val="43137"/>
                    </a:srgbClr>
                  </a:outerShdw>
                </a:effectLst>
              </a:rPr>
              <a:t>FACTURAS Y EGRESOS VARIOS - 2023</a:t>
            </a:r>
          </a:p>
        </p:txBody>
      </p:sp>
      <p:pic>
        <p:nvPicPr>
          <p:cNvPr id="7" name="Imagen 6"/>
          <p:cNvPicPr>
            <a:picLocks noChangeAspect="1"/>
          </p:cNvPicPr>
          <p:nvPr/>
        </p:nvPicPr>
        <p:blipFill>
          <a:blip r:embed="rId2"/>
          <a:stretch>
            <a:fillRect/>
          </a:stretch>
        </p:blipFill>
        <p:spPr>
          <a:xfrm>
            <a:off x="10815077" y="191752"/>
            <a:ext cx="993734" cy="1322947"/>
          </a:xfrm>
          <a:prstGeom prst="rect">
            <a:avLst/>
          </a:prstGeom>
        </p:spPr>
      </p:pic>
      <p:cxnSp>
        <p:nvCxnSpPr>
          <p:cNvPr id="8" name="Conector recto 7">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a:stretch>
            <a:fillRect/>
          </a:stretch>
        </p:blipFill>
        <p:spPr>
          <a:xfrm>
            <a:off x="1702837" y="1514699"/>
            <a:ext cx="8493337" cy="4773191"/>
          </a:xfrm>
          <a:prstGeom prst="rect">
            <a:avLst/>
          </a:prstGeom>
        </p:spPr>
      </p:pic>
    </p:spTree>
    <p:extLst>
      <p:ext uri="{BB962C8B-B14F-4D97-AF65-F5344CB8AC3E}">
        <p14:creationId xmlns:p14="http://schemas.microsoft.com/office/powerpoint/2010/main" val="138735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ES" b="1" dirty="0" smtClean="0"/>
              <a:t> </a:t>
            </a:r>
            <a:r>
              <a:rPr lang="es-ES" b="1" dirty="0"/>
              <a:t>Informe de </a:t>
            </a:r>
            <a:r>
              <a:rPr lang="es-ES" b="1" dirty="0" smtClean="0"/>
              <a:t>Matrícula</a:t>
            </a:r>
            <a:endParaRPr lang="es-CL" dirty="0"/>
          </a:p>
        </p:txBody>
      </p:sp>
      <p:sp>
        <p:nvSpPr>
          <p:cNvPr id="3" name="Marcador de contenido 2">
            <a:extLst>
              <a:ext uri="{FF2B5EF4-FFF2-40B4-BE49-F238E27FC236}">
                <a16:creationId xmlns:a16="http://schemas.microsoft.com/office/drawing/2014/main" id="{BCAEC642-3536-DD43-A10F-EE8618CE0C6A}"/>
              </a:ext>
            </a:extLst>
          </p:cNvPr>
          <p:cNvSpPr>
            <a:spLocks noGrp="1"/>
          </p:cNvSpPr>
          <p:nvPr>
            <p:ph idx="1"/>
          </p:nvPr>
        </p:nvSpPr>
        <p:spPr/>
        <p:txBody>
          <a:bodyPr>
            <a:normAutofit/>
          </a:bodyPr>
          <a:lstStyle/>
          <a:p>
            <a:pPr marL="0" indent="0">
              <a:buNone/>
            </a:pPr>
            <a:endParaRPr lang="es-CL" dirty="0"/>
          </a:p>
          <a:p>
            <a:r>
              <a:rPr lang="es-ES" dirty="0"/>
              <a:t>La </a:t>
            </a:r>
            <a:r>
              <a:rPr lang="es-ES" dirty="0" smtClean="0"/>
              <a:t>matrícula </a:t>
            </a:r>
            <a:r>
              <a:rPr lang="es-ES" dirty="0"/>
              <a:t>actual que cuenta el colegio  es de </a:t>
            </a:r>
            <a:r>
              <a:rPr lang="es-ES" dirty="0" smtClean="0"/>
              <a:t>698 </a:t>
            </a:r>
            <a:r>
              <a:rPr lang="es-ES" dirty="0"/>
              <a:t>estudiantes, proyección  </a:t>
            </a:r>
            <a:r>
              <a:rPr lang="es-ES" dirty="0" smtClean="0"/>
              <a:t>202 </a:t>
            </a:r>
            <a:r>
              <a:rPr lang="es-ES" dirty="0"/>
              <a:t>y cupos informados en el SAE es  la siguiente: Pre kínder 35, Kínder </a:t>
            </a:r>
            <a:r>
              <a:rPr lang="es-ES" dirty="0" smtClean="0"/>
              <a:t>35. De </a:t>
            </a:r>
            <a:r>
              <a:rPr lang="es-ES" dirty="0"/>
              <a:t>primero  a  4</a:t>
            </a:r>
            <a:r>
              <a:rPr lang="es-ES" dirty="0" smtClean="0"/>
              <a:t>° básico 40. De 5° a </a:t>
            </a:r>
            <a:r>
              <a:rPr lang="es-ES" dirty="0"/>
              <a:t>4to medio 45  estudiantes cada </a:t>
            </a:r>
            <a:r>
              <a:rPr lang="es-ES" dirty="0" smtClean="0"/>
              <a:t>curso:</a:t>
            </a:r>
            <a:endParaRPr lang="es-CL" dirty="0" smtClean="0"/>
          </a:p>
          <a:p>
            <a:pPr marL="0" indent="0" algn="ctr">
              <a:buNone/>
            </a:pPr>
            <a:r>
              <a:rPr lang="es-ES" dirty="0" smtClean="0"/>
              <a:t>Pre básica = 52</a:t>
            </a:r>
            <a:endParaRPr lang="es-CL" dirty="0" smtClean="0"/>
          </a:p>
          <a:p>
            <a:pPr marL="0" indent="0" algn="ctr">
              <a:buNone/>
            </a:pPr>
            <a:r>
              <a:rPr lang="es-ES" dirty="0" smtClean="0"/>
              <a:t>Básica </a:t>
            </a:r>
            <a:r>
              <a:rPr lang="es-ES" dirty="0"/>
              <a:t>=      </a:t>
            </a:r>
            <a:r>
              <a:rPr lang="es-ES" dirty="0" smtClean="0"/>
              <a:t>307</a:t>
            </a:r>
            <a:endParaRPr lang="es-CL" dirty="0"/>
          </a:p>
          <a:p>
            <a:pPr marL="0" indent="0" algn="ctr">
              <a:buNone/>
            </a:pPr>
            <a:r>
              <a:rPr lang="es-ES" dirty="0"/>
              <a:t>Media =      </a:t>
            </a:r>
            <a:r>
              <a:rPr lang="es-ES" dirty="0" smtClean="0"/>
              <a:t>339</a:t>
            </a:r>
            <a:endParaRPr lang="es-CL" dirty="0"/>
          </a:p>
          <a:p>
            <a:pPr marL="0" indent="0" algn="ctr">
              <a:buNone/>
            </a:pPr>
            <a:r>
              <a:rPr lang="es-ES" dirty="0"/>
              <a:t>Total    =    </a:t>
            </a:r>
            <a:r>
              <a:rPr lang="es-ES" dirty="0" smtClean="0"/>
              <a:t>698</a:t>
            </a:r>
          </a:p>
          <a:p>
            <a:pPr marL="0" indent="0" algn="ctr">
              <a:buNone/>
            </a:pPr>
            <a:endParaRPr lang="es-CL" dirty="0"/>
          </a:p>
          <a:p>
            <a:endParaRPr lang="es-CL" dirty="0"/>
          </a:p>
        </p:txBody>
      </p:sp>
    </p:spTree>
    <p:extLst>
      <p:ext uri="{BB962C8B-B14F-4D97-AF65-F5344CB8AC3E}">
        <p14:creationId xmlns:p14="http://schemas.microsoft.com/office/powerpoint/2010/main" val="1729416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CL" dirty="0" smtClean="0"/>
              <a:t>Plan Integral de Seguridad Escolar (PISE)</a:t>
            </a:r>
            <a:endParaRPr lang="es-CL" dirty="0"/>
          </a:p>
        </p:txBody>
      </p:sp>
      <p:sp>
        <p:nvSpPr>
          <p:cNvPr id="3" name="Marcador de contenido 2">
            <a:extLst>
              <a:ext uri="{FF2B5EF4-FFF2-40B4-BE49-F238E27FC236}">
                <a16:creationId xmlns:a16="http://schemas.microsoft.com/office/drawing/2014/main" id="{BCAEC642-3536-DD43-A10F-EE8618CE0C6A}"/>
              </a:ext>
            </a:extLst>
          </p:cNvPr>
          <p:cNvSpPr>
            <a:spLocks noGrp="1"/>
          </p:cNvSpPr>
          <p:nvPr>
            <p:ph idx="1"/>
          </p:nvPr>
        </p:nvSpPr>
        <p:spPr>
          <a:xfrm>
            <a:off x="838200" y="1825625"/>
            <a:ext cx="10515600" cy="1831975"/>
          </a:xfrm>
        </p:spPr>
        <p:txBody>
          <a:bodyPr>
            <a:normAutofit/>
          </a:bodyPr>
          <a:lstStyle/>
          <a:p>
            <a:endParaRPr lang="es-CL" dirty="0"/>
          </a:p>
          <a:p>
            <a:r>
              <a:rPr lang="es-MX" sz="1800" dirty="0"/>
              <a:t>El objetivo general del Plan Integral de Seguridad Escolar (PISE) del Colegio Municipalizado Confederación Suiza, es asegurar la integridad física de los ocupantes del Establecimiento ante una posible emergencia, así como también salvaguardar los bienes muebles e inmuebles, ejecutando los procedimientos de seguridad, protección, desplazamiento y autocontrol de sus estudiantes y funcionarios</a:t>
            </a:r>
            <a:r>
              <a:rPr lang="es-MX" sz="1800" dirty="0" smtClean="0"/>
              <a:t>.</a:t>
            </a:r>
          </a:p>
        </p:txBody>
      </p:sp>
      <p:sp>
        <p:nvSpPr>
          <p:cNvPr id="7" name="CuadroTexto 6"/>
          <p:cNvSpPr txBox="1"/>
          <p:nvPr/>
        </p:nvSpPr>
        <p:spPr>
          <a:xfrm>
            <a:off x="838200" y="3779658"/>
            <a:ext cx="10817180" cy="3416320"/>
          </a:xfrm>
          <a:prstGeom prst="rect">
            <a:avLst/>
          </a:prstGeom>
          <a:noFill/>
        </p:spPr>
        <p:txBody>
          <a:bodyPr wrap="square" numCol="2" rtlCol="0">
            <a:spAutoFit/>
          </a:bodyPr>
          <a:lstStyle/>
          <a:p>
            <a:r>
              <a:rPr lang="es-MX" dirty="0" smtClean="0"/>
              <a:t>Contiene:</a:t>
            </a:r>
          </a:p>
          <a:p>
            <a:endParaRPr lang="es-MX" dirty="0"/>
          </a:p>
          <a:p>
            <a:pPr>
              <a:buFont typeface="Wingdings" panose="05000000000000000000" pitchFamily="2" charset="2"/>
              <a:buChar char="ü"/>
            </a:pPr>
            <a:r>
              <a:rPr lang="es-MX" dirty="0"/>
              <a:t>Plano del </a:t>
            </a:r>
            <a:r>
              <a:rPr lang="es-MX" dirty="0" smtClean="0"/>
              <a:t>Colegio</a:t>
            </a:r>
          </a:p>
          <a:p>
            <a:pPr>
              <a:buFont typeface="Wingdings" panose="05000000000000000000" pitchFamily="2" charset="2"/>
              <a:buChar char="ü"/>
            </a:pPr>
            <a:r>
              <a:rPr lang="es-MX" dirty="0"/>
              <a:t>Designación de zonas de seguridad por </a:t>
            </a:r>
            <a:r>
              <a:rPr lang="es-MX" dirty="0" smtClean="0"/>
              <a:t>curso</a:t>
            </a:r>
          </a:p>
          <a:p>
            <a:pPr>
              <a:buFont typeface="Wingdings" panose="05000000000000000000" pitchFamily="2" charset="2"/>
              <a:buChar char="ü"/>
            </a:pPr>
            <a:r>
              <a:rPr lang="es-MX" dirty="0" smtClean="0"/>
              <a:t>Integrantes del establecimiento</a:t>
            </a:r>
          </a:p>
          <a:p>
            <a:pPr>
              <a:buFont typeface="Wingdings" panose="05000000000000000000" pitchFamily="2" charset="2"/>
              <a:buChar char="ü"/>
            </a:pPr>
            <a:r>
              <a:rPr lang="es-MX" dirty="0" smtClean="0"/>
              <a:t>Comité de seguridad escolar del establecimiento</a:t>
            </a:r>
          </a:p>
          <a:p>
            <a:pPr>
              <a:buFont typeface="Wingdings" panose="05000000000000000000" pitchFamily="2" charset="2"/>
              <a:buChar char="ü"/>
            </a:pPr>
            <a:r>
              <a:rPr lang="es-MX" dirty="0" smtClean="0"/>
              <a:t>Funciones y atribuciones de funcionarios en términos de seguridad</a:t>
            </a:r>
          </a:p>
          <a:p>
            <a:pPr>
              <a:buFont typeface="Wingdings" panose="05000000000000000000" pitchFamily="2" charset="2"/>
              <a:buChar char="ü"/>
            </a:pPr>
            <a:endParaRPr lang="es-MX" dirty="0"/>
          </a:p>
          <a:p>
            <a:pPr>
              <a:buFont typeface="Wingdings" panose="05000000000000000000" pitchFamily="2" charset="2"/>
              <a:buChar char="ü"/>
            </a:pPr>
            <a:endParaRPr lang="es-MX" dirty="0" smtClean="0"/>
          </a:p>
          <a:p>
            <a:pPr>
              <a:buFont typeface="Wingdings" panose="05000000000000000000" pitchFamily="2" charset="2"/>
              <a:buChar char="ü"/>
            </a:pPr>
            <a:endParaRPr lang="es-MX" dirty="0" smtClean="0"/>
          </a:p>
          <a:p>
            <a:pPr>
              <a:buFont typeface="Wingdings" panose="05000000000000000000" pitchFamily="2" charset="2"/>
              <a:buChar char="ü"/>
            </a:pPr>
            <a:endParaRPr lang="es-MX" dirty="0" smtClean="0"/>
          </a:p>
          <a:p>
            <a:pPr>
              <a:buFont typeface="Wingdings" panose="05000000000000000000" pitchFamily="2" charset="2"/>
              <a:buChar char="ü"/>
            </a:pPr>
            <a:endParaRPr lang="es-MX" dirty="0"/>
          </a:p>
          <a:p>
            <a:pPr>
              <a:buFont typeface="Wingdings" panose="05000000000000000000" pitchFamily="2" charset="2"/>
              <a:buChar char="ü"/>
            </a:pPr>
            <a:endParaRPr lang="es-MX" dirty="0" smtClean="0"/>
          </a:p>
          <a:p>
            <a:pPr>
              <a:buFont typeface="Wingdings" panose="05000000000000000000" pitchFamily="2" charset="2"/>
              <a:buChar char="ü"/>
            </a:pPr>
            <a:r>
              <a:rPr lang="es-MX" dirty="0" smtClean="0"/>
              <a:t>Procedimientos en caso de incendio</a:t>
            </a:r>
          </a:p>
          <a:p>
            <a:pPr>
              <a:buFont typeface="Wingdings" panose="05000000000000000000" pitchFamily="2" charset="2"/>
              <a:buChar char="ü"/>
            </a:pPr>
            <a:r>
              <a:rPr lang="es-MX" dirty="0" smtClean="0"/>
              <a:t>Procedimientos en caso de sismos</a:t>
            </a:r>
            <a:endParaRPr lang="es-MX" dirty="0"/>
          </a:p>
          <a:p>
            <a:pPr>
              <a:buFont typeface="Wingdings" panose="05000000000000000000" pitchFamily="2" charset="2"/>
              <a:buChar char="ü"/>
            </a:pPr>
            <a:r>
              <a:rPr lang="es-MX" dirty="0" smtClean="0"/>
              <a:t>Procedimientos en caso de artefacto explosivo</a:t>
            </a:r>
          </a:p>
          <a:p>
            <a:pPr>
              <a:buFont typeface="Wingdings" panose="05000000000000000000" pitchFamily="2" charset="2"/>
              <a:buChar char="ü"/>
            </a:pPr>
            <a:r>
              <a:rPr lang="es-MX" dirty="0" smtClean="0"/>
              <a:t>Procedimiento en caso de fuga de gas</a:t>
            </a:r>
          </a:p>
          <a:p>
            <a:pPr>
              <a:buFont typeface="Wingdings" panose="05000000000000000000" pitchFamily="2" charset="2"/>
              <a:buChar char="ü"/>
            </a:pPr>
            <a:r>
              <a:rPr lang="es-MX" dirty="0" smtClean="0"/>
              <a:t>Procedimientos de evacuación</a:t>
            </a:r>
          </a:p>
          <a:p>
            <a:pPr>
              <a:buFont typeface="Wingdings" panose="05000000000000000000" pitchFamily="2" charset="2"/>
              <a:buChar char="ü"/>
            </a:pPr>
            <a:endParaRPr lang="es-MX" dirty="0" smtClean="0"/>
          </a:p>
          <a:p>
            <a:pPr>
              <a:buFont typeface="Wingdings" panose="05000000000000000000" pitchFamily="2" charset="2"/>
              <a:buChar char="ü"/>
            </a:pPr>
            <a:endParaRPr lang="es-MX" dirty="0" smtClean="0"/>
          </a:p>
          <a:p>
            <a:pPr>
              <a:buFont typeface="Wingdings" panose="05000000000000000000" pitchFamily="2" charset="2"/>
              <a:buChar char="ü"/>
            </a:pPr>
            <a:endParaRPr lang="es-MX" dirty="0"/>
          </a:p>
          <a:p>
            <a:endParaRPr lang="es-CL" dirty="0"/>
          </a:p>
        </p:txBody>
      </p:sp>
    </p:spTree>
    <p:extLst>
      <p:ext uri="{BB962C8B-B14F-4D97-AF65-F5344CB8AC3E}">
        <p14:creationId xmlns:p14="http://schemas.microsoft.com/office/powerpoint/2010/main" val="1305371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CL" b="1" dirty="0" smtClean="0"/>
              <a:t> </a:t>
            </a:r>
            <a:r>
              <a:rPr lang="es-CL" b="1" dirty="0"/>
              <a:t>Proyecto de Integración Escolar</a:t>
            </a:r>
          </a:p>
        </p:txBody>
      </p:sp>
      <p:sp>
        <p:nvSpPr>
          <p:cNvPr id="8" name="Marcador de contenido 7">
            <a:extLst>
              <a:ext uri="{FF2B5EF4-FFF2-40B4-BE49-F238E27FC236}">
                <a16:creationId xmlns:a16="http://schemas.microsoft.com/office/drawing/2014/main" id="{8FA463C5-28E4-5D4A-B17D-6D916E93E5FE}"/>
              </a:ext>
            </a:extLst>
          </p:cNvPr>
          <p:cNvSpPr>
            <a:spLocks noGrp="1"/>
          </p:cNvSpPr>
          <p:nvPr>
            <p:ph idx="1"/>
          </p:nvPr>
        </p:nvSpPr>
        <p:spPr>
          <a:xfrm>
            <a:off x="838200" y="1825625"/>
            <a:ext cx="10515600" cy="666648"/>
          </a:xfrm>
        </p:spPr>
        <p:txBody>
          <a:bodyPr/>
          <a:lstStyle/>
          <a:p>
            <a:pPr marL="0" indent="0">
              <a:buNone/>
            </a:pPr>
            <a:r>
              <a:rPr lang="es-CL" b="1" i="1" dirty="0"/>
              <a:t>Profesionales PIE </a:t>
            </a:r>
            <a:r>
              <a:rPr lang="es-CL" b="1" i="1" dirty="0" smtClean="0"/>
              <a:t>2023</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3952297322"/>
              </p:ext>
            </p:extLst>
          </p:nvPr>
        </p:nvGraphicFramePr>
        <p:xfrm>
          <a:off x="1996225" y="2677840"/>
          <a:ext cx="7186412" cy="2911591"/>
        </p:xfrm>
        <a:graphic>
          <a:graphicData uri="http://schemas.openxmlformats.org/drawingml/2006/table">
            <a:tbl>
              <a:tblPr firstRow="1" firstCol="1" bandRow="1">
                <a:tableStyleId>{5C22544A-7EE6-4342-B048-85BDC9FD1C3A}</a:tableStyleId>
              </a:tblPr>
              <a:tblGrid>
                <a:gridCol w="688685">
                  <a:extLst>
                    <a:ext uri="{9D8B030D-6E8A-4147-A177-3AD203B41FA5}">
                      <a16:colId xmlns:a16="http://schemas.microsoft.com/office/drawing/2014/main" val="20000"/>
                    </a:ext>
                  </a:extLst>
                </a:gridCol>
                <a:gridCol w="4101985">
                  <a:extLst>
                    <a:ext uri="{9D8B030D-6E8A-4147-A177-3AD203B41FA5}">
                      <a16:colId xmlns:a16="http://schemas.microsoft.com/office/drawing/2014/main" val="20001"/>
                    </a:ext>
                  </a:extLst>
                </a:gridCol>
                <a:gridCol w="2395742">
                  <a:extLst>
                    <a:ext uri="{9D8B030D-6E8A-4147-A177-3AD203B41FA5}">
                      <a16:colId xmlns:a16="http://schemas.microsoft.com/office/drawing/2014/main" val="20002"/>
                    </a:ext>
                  </a:extLst>
                </a:gridCol>
              </a:tblGrid>
              <a:tr h="845581">
                <a:tc>
                  <a:txBody>
                    <a:bodyPr/>
                    <a:lstStyle/>
                    <a:p>
                      <a:pPr algn="ctr">
                        <a:lnSpc>
                          <a:spcPct val="107000"/>
                        </a:lnSpc>
                        <a:spcAft>
                          <a:spcPts val="0"/>
                        </a:spcAft>
                      </a:pPr>
                      <a:r>
                        <a:rPr lang="es-CL" sz="1800" dirty="0">
                          <a:effectLst/>
                        </a:rPr>
                        <a:t>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dirty="0">
                          <a:effectLst/>
                        </a:rPr>
                        <a:t>Función / Cargo</a:t>
                      </a:r>
                      <a:endParaRPr lang="es-CL" sz="1100" dirty="0">
                        <a:effectLst/>
                      </a:endParaRPr>
                    </a:p>
                    <a:p>
                      <a:pPr algn="ctr">
                        <a:lnSpc>
                          <a:spcPct val="107000"/>
                        </a:lnSpc>
                        <a:spcAft>
                          <a:spcPts val="0"/>
                        </a:spcAft>
                      </a:pPr>
                      <a:r>
                        <a:rPr lang="es-CL" sz="18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a:effectLst/>
                        </a:rPr>
                        <a:t>Horas Semanales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13202">
                <a:tc>
                  <a:txBody>
                    <a:bodyPr/>
                    <a:lstStyle/>
                    <a:p>
                      <a:pPr algn="ctr">
                        <a:lnSpc>
                          <a:spcPct val="107000"/>
                        </a:lnSpc>
                        <a:spcAft>
                          <a:spcPts val="0"/>
                        </a:spcAft>
                      </a:pPr>
                      <a:r>
                        <a:rPr lang="es-CL" sz="18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a:effectLst/>
                        </a:rPr>
                        <a:t>Educadores Diferenciales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a:effectLst/>
                        </a:rPr>
                        <a:t>267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3202">
                <a:tc>
                  <a:txBody>
                    <a:bodyPr/>
                    <a:lstStyle/>
                    <a:p>
                      <a:pPr algn="ctr">
                        <a:lnSpc>
                          <a:spcPct val="107000"/>
                        </a:lnSpc>
                        <a:spcAft>
                          <a:spcPts val="0"/>
                        </a:spcAft>
                      </a:pPr>
                      <a:r>
                        <a:rPr lang="es-CL" sz="18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dirty="0">
                          <a:effectLst/>
                        </a:rPr>
                        <a:t>Coordinadora </a:t>
                      </a:r>
                      <a:r>
                        <a:rPr lang="es-CL" sz="1800" dirty="0" smtClean="0">
                          <a:effectLst/>
                        </a:rPr>
                        <a:t>PIE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a:effectLst/>
                        </a:rPr>
                        <a:t>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3202">
                <a:tc>
                  <a:txBody>
                    <a:bodyPr/>
                    <a:lstStyle/>
                    <a:p>
                      <a:pPr algn="ctr">
                        <a:lnSpc>
                          <a:spcPct val="107000"/>
                        </a:lnSpc>
                        <a:spcAft>
                          <a:spcPts val="0"/>
                        </a:spcAft>
                      </a:pPr>
                      <a:r>
                        <a:rPr lang="es-CL" sz="18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a:effectLst/>
                        </a:rPr>
                        <a:t>Psicólogos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a:effectLst/>
                        </a:rPr>
                        <a:t>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13202">
                <a:tc>
                  <a:txBody>
                    <a:bodyPr/>
                    <a:lstStyle/>
                    <a:p>
                      <a:pPr algn="ctr">
                        <a:lnSpc>
                          <a:spcPct val="107000"/>
                        </a:lnSpc>
                        <a:spcAft>
                          <a:spcPts val="0"/>
                        </a:spcAft>
                      </a:pPr>
                      <a:r>
                        <a:rPr lang="es-CL" sz="18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a:effectLst/>
                        </a:rPr>
                        <a:t>Fonoaudiólogo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a:effectLst/>
                        </a:rPr>
                        <a:t>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13202">
                <a:tc>
                  <a:txBody>
                    <a:bodyPr/>
                    <a:lstStyle/>
                    <a:p>
                      <a:pPr algn="ctr">
                        <a:lnSpc>
                          <a:spcPct val="107000"/>
                        </a:lnSpc>
                        <a:spcAft>
                          <a:spcPts val="0"/>
                        </a:spcAft>
                      </a:pPr>
                      <a:r>
                        <a:rPr lang="es-CL" sz="18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a:effectLst/>
                        </a:rPr>
                        <a:t>T. Ocupacional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800" dirty="0">
                          <a:effectLst/>
                        </a:rPr>
                        <a:t>6</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1613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ext uri="{BEBA8EAE-BF5A-486C-A8C5-ECC9F3942E4B}">
                <a14:imgProps xmlns:a14="http://schemas.microsoft.com/office/drawing/2010/main">
                  <a14:imgLayer>
                    <a14:imgEffect>
                      <a14:saturation sat="76000"/>
                    </a14:imgEffect>
                    <a14:imgEffect>
                      <a14:brightnessContrast bright="-7000"/>
                    </a14:imgEffect>
                  </a14:imgLayer>
                </a14:imgProps>
              </a:ext>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CL" b="1" dirty="0" smtClean="0"/>
              <a:t> </a:t>
            </a:r>
            <a:r>
              <a:rPr lang="es-CL" b="1" dirty="0"/>
              <a:t>Proyecto de Integración Escolar</a:t>
            </a:r>
          </a:p>
        </p:txBody>
      </p:sp>
      <p:sp>
        <p:nvSpPr>
          <p:cNvPr id="8" name="Marcador de contenido 7">
            <a:extLst>
              <a:ext uri="{FF2B5EF4-FFF2-40B4-BE49-F238E27FC236}">
                <a16:creationId xmlns:a16="http://schemas.microsoft.com/office/drawing/2014/main" id="{8FA463C5-28E4-5D4A-B17D-6D916E93E5FE}"/>
              </a:ext>
            </a:extLst>
          </p:cNvPr>
          <p:cNvSpPr>
            <a:spLocks noGrp="1"/>
          </p:cNvSpPr>
          <p:nvPr>
            <p:ph idx="1"/>
          </p:nvPr>
        </p:nvSpPr>
        <p:spPr>
          <a:xfrm>
            <a:off x="838200" y="1825625"/>
            <a:ext cx="10515600" cy="666648"/>
          </a:xfrm>
        </p:spPr>
        <p:txBody>
          <a:bodyPr/>
          <a:lstStyle/>
          <a:p>
            <a:pPr marL="0" indent="0">
              <a:buNone/>
            </a:pPr>
            <a:r>
              <a:rPr lang="es-CL" b="1" i="1" dirty="0"/>
              <a:t>Atención de estudiantes según NEE </a:t>
            </a:r>
            <a:r>
              <a:rPr lang="es-CL" b="1" i="1" dirty="0" smtClean="0"/>
              <a:t>2023</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2696090352"/>
              </p:ext>
            </p:extLst>
          </p:nvPr>
        </p:nvGraphicFramePr>
        <p:xfrm>
          <a:off x="2066173" y="2608183"/>
          <a:ext cx="7541466" cy="3261360"/>
        </p:xfrm>
        <a:graphic>
          <a:graphicData uri="http://schemas.openxmlformats.org/drawingml/2006/table">
            <a:tbl>
              <a:tblPr firstRow="1" firstCol="1" bandRow="1">
                <a:tableStyleId>{5C22544A-7EE6-4342-B048-85BDC9FD1C3A}</a:tableStyleId>
              </a:tblPr>
              <a:tblGrid>
                <a:gridCol w="1884833">
                  <a:extLst>
                    <a:ext uri="{9D8B030D-6E8A-4147-A177-3AD203B41FA5}">
                      <a16:colId xmlns:a16="http://schemas.microsoft.com/office/drawing/2014/main" val="20000"/>
                    </a:ext>
                  </a:extLst>
                </a:gridCol>
                <a:gridCol w="1884833">
                  <a:extLst>
                    <a:ext uri="{9D8B030D-6E8A-4147-A177-3AD203B41FA5}">
                      <a16:colId xmlns:a16="http://schemas.microsoft.com/office/drawing/2014/main" val="20001"/>
                    </a:ext>
                  </a:extLst>
                </a:gridCol>
                <a:gridCol w="2035841">
                  <a:extLst>
                    <a:ext uri="{9D8B030D-6E8A-4147-A177-3AD203B41FA5}">
                      <a16:colId xmlns:a16="http://schemas.microsoft.com/office/drawing/2014/main" val="20002"/>
                    </a:ext>
                  </a:extLst>
                </a:gridCol>
                <a:gridCol w="1735959">
                  <a:extLst>
                    <a:ext uri="{9D8B030D-6E8A-4147-A177-3AD203B41FA5}">
                      <a16:colId xmlns:a16="http://schemas.microsoft.com/office/drawing/2014/main" val="20003"/>
                    </a:ext>
                  </a:extLst>
                </a:gridCol>
              </a:tblGrid>
              <a:tr h="431442">
                <a:tc>
                  <a:txBody>
                    <a:bodyPr/>
                    <a:lstStyle/>
                    <a:p>
                      <a:pPr algn="ctr">
                        <a:lnSpc>
                          <a:spcPct val="107000"/>
                        </a:lnSpc>
                        <a:spcAft>
                          <a:spcPts val="0"/>
                        </a:spcAft>
                      </a:pPr>
                      <a:r>
                        <a:rPr lang="es-CL" sz="2000" dirty="0">
                          <a:effectLst/>
                        </a:rPr>
                        <a:t>Ed Diferencial</a:t>
                      </a:r>
                    </a:p>
                    <a:p>
                      <a:pPr algn="ctr">
                        <a:lnSpc>
                          <a:spcPct val="107000"/>
                        </a:lnSpc>
                        <a:spcAft>
                          <a:spcPts val="0"/>
                        </a:spcAft>
                      </a:pPr>
                      <a:r>
                        <a:rPr lang="es-CL" sz="2000" dirty="0">
                          <a:effectLst/>
                        </a:rPr>
                        <a:t>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2000" dirty="0">
                          <a:effectLst/>
                        </a:rPr>
                        <a:t>Psicólogo</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2000">
                          <a:effectLst/>
                        </a:rPr>
                        <a:t>T. Ocupacional</a:t>
                      </a:r>
                      <a:endParaRPr lang="es-C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2000">
                          <a:effectLst/>
                        </a:rPr>
                        <a:t>Fonoaudiólogo</a:t>
                      </a:r>
                      <a:endParaRPr lang="es-C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5722">
                <a:tc>
                  <a:txBody>
                    <a:bodyPr/>
                    <a:lstStyle/>
                    <a:p>
                      <a:pPr algn="ctr">
                        <a:lnSpc>
                          <a:spcPct val="107000"/>
                        </a:lnSpc>
                        <a:spcAft>
                          <a:spcPts val="0"/>
                        </a:spcAft>
                      </a:pPr>
                      <a:r>
                        <a:rPr lang="es-CL" sz="2000" dirty="0">
                          <a:effectLst/>
                        </a:rPr>
                        <a:t>113</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2000" dirty="0" smtClean="0">
                          <a:effectLst/>
                        </a:rPr>
                        <a:t>31</a:t>
                      </a:r>
                    </a:p>
                    <a:p>
                      <a:pPr algn="ctr">
                        <a:lnSpc>
                          <a:spcPct val="107000"/>
                        </a:lnSpc>
                        <a:spcAft>
                          <a:spcPts val="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2000" dirty="0">
                          <a:effectLst/>
                        </a:rPr>
                        <a:t>6</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2000" dirty="0">
                          <a:effectLst/>
                        </a:rPr>
                        <a:t>16</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78605">
                <a:tc>
                  <a:txBody>
                    <a:bodyPr/>
                    <a:lstStyle/>
                    <a:p>
                      <a:pPr algn="ctr">
                        <a:lnSpc>
                          <a:spcPct val="107000"/>
                        </a:lnSpc>
                        <a:spcAft>
                          <a:spcPts val="0"/>
                        </a:spcAft>
                      </a:pPr>
                      <a:r>
                        <a:rPr lang="es-CL" sz="2000" dirty="0">
                          <a:effectLst/>
                        </a:rPr>
                        <a:t>15: TEL</a:t>
                      </a:r>
                    </a:p>
                    <a:p>
                      <a:pPr algn="ctr">
                        <a:lnSpc>
                          <a:spcPct val="107000"/>
                        </a:lnSpc>
                        <a:spcAft>
                          <a:spcPts val="0"/>
                        </a:spcAft>
                      </a:pPr>
                      <a:r>
                        <a:rPr lang="es-CL" sz="2000" dirty="0">
                          <a:effectLst/>
                        </a:rPr>
                        <a:t>26: TDA</a:t>
                      </a:r>
                    </a:p>
                    <a:p>
                      <a:pPr algn="ctr">
                        <a:lnSpc>
                          <a:spcPct val="107000"/>
                        </a:lnSpc>
                        <a:spcAft>
                          <a:spcPts val="0"/>
                        </a:spcAft>
                      </a:pPr>
                      <a:r>
                        <a:rPr lang="es-CL" sz="2000" dirty="0">
                          <a:effectLst/>
                        </a:rPr>
                        <a:t>8: FIL</a:t>
                      </a:r>
                    </a:p>
                    <a:p>
                      <a:pPr algn="ctr">
                        <a:lnSpc>
                          <a:spcPct val="107000"/>
                        </a:lnSpc>
                        <a:spcAft>
                          <a:spcPts val="0"/>
                        </a:spcAft>
                      </a:pPr>
                      <a:r>
                        <a:rPr lang="es-CL" sz="2000" dirty="0">
                          <a:effectLst/>
                        </a:rPr>
                        <a:t>25: </a:t>
                      </a:r>
                      <a:r>
                        <a:rPr lang="es-CL" sz="2000" dirty="0" smtClean="0">
                          <a:effectLst/>
                        </a:rPr>
                        <a:t>NEEP</a:t>
                      </a:r>
                    </a:p>
                    <a:p>
                      <a:pPr algn="ctr">
                        <a:lnSpc>
                          <a:spcPct val="107000"/>
                        </a:lnSpc>
                        <a:spcAft>
                          <a:spcPts val="0"/>
                        </a:spcAft>
                      </a:pPr>
                      <a:r>
                        <a:rPr lang="es-MX" sz="2000" dirty="0" smtClean="0">
                          <a:effectLst/>
                        </a:rPr>
                        <a:t>39: DEA</a:t>
                      </a:r>
                      <a:endParaRPr lang="es-CL" sz="2000" dirty="0">
                        <a:effectLst/>
                      </a:endParaRPr>
                    </a:p>
                    <a:p>
                      <a:pPr algn="ctr">
                        <a:lnSpc>
                          <a:spcPct val="107000"/>
                        </a:lnSpc>
                        <a:spcAft>
                          <a:spcPts val="0"/>
                        </a:spcAft>
                      </a:pPr>
                      <a:r>
                        <a:rPr lang="es-CL" sz="2000" dirty="0">
                          <a:effectLst/>
                        </a:rPr>
                        <a:t>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2000" dirty="0">
                          <a:effectLst/>
                        </a:rPr>
                        <a:t>NEEP: 25</a:t>
                      </a:r>
                    </a:p>
                    <a:p>
                      <a:pPr algn="ctr">
                        <a:lnSpc>
                          <a:spcPct val="107000"/>
                        </a:lnSpc>
                        <a:spcAft>
                          <a:spcPts val="0"/>
                        </a:spcAft>
                      </a:pPr>
                      <a:r>
                        <a:rPr lang="es-CL" sz="2000" dirty="0">
                          <a:effectLst/>
                        </a:rPr>
                        <a:t>FIL: 8</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2000" dirty="0">
                          <a:effectLst/>
                        </a:rPr>
                        <a:t>TEA: 5</a:t>
                      </a:r>
                    </a:p>
                    <a:p>
                      <a:pPr algn="ctr">
                        <a:lnSpc>
                          <a:spcPct val="107000"/>
                        </a:lnSpc>
                        <a:spcAft>
                          <a:spcPts val="0"/>
                        </a:spcAft>
                      </a:pPr>
                      <a:r>
                        <a:rPr lang="es-CL" sz="2000" dirty="0">
                          <a:effectLst/>
                        </a:rPr>
                        <a:t>T. Motor: 1</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2000" dirty="0">
                          <a:effectLst/>
                        </a:rPr>
                        <a:t>TEL: 15</a:t>
                      </a:r>
                    </a:p>
                    <a:p>
                      <a:pPr algn="ctr">
                        <a:lnSpc>
                          <a:spcPct val="107000"/>
                        </a:lnSpc>
                        <a:spcAft>
                          <a:spcPts val="0"/>
                        </a:spcAft>
                      </a:pPr>
                      <a:r>
                        <a:rPr lang="es-CL" sz="2000" dirty="0">
                          <a:effectLst/>
                        </a:rPr>
                        <a:t>NEEP: 1</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7919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9283</TotalTime>
  <Words>617</Words>
  <Application>Microsoft Office PowerPoint</Application>
  <PresentationFormat>Panorámica</PresentationFormat>
  <Paragraphs>117</Paragraphs>
  <Slides>14</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Light</vt:lpstr>
      <vt:lpstr>Times New Roman</vt:lpstr>
      <vt:lpstr>Wingdings</vt:lpstr>
      <vt:lpstr>Tema de Office</vt:lpstr>
      <vt:lpstr>Segundo Consejo Escolar</vt:lpstr>
      <vt:lpstr>Temas a tratar</vt:lpstr>
      <vt:lpstr>Retroalimentación Agencia de Calidad 30 de Mayo</vt:lpstr>
      <vt:lpstr>ADECO</vt:lpstr>
      <vt:lpstr>Presentación de PowerPoint</vt:lpstr>
      <vt:lpstr> Informe de Matrícula</vt:lpstr>
      <vt:lpstr>Plan Integral de Seguridad Escolar (PISE)</vt:lpstr>
      <vt:lpstr> Proyecto de Integración Escolar</vt:lpstr>
      <vt:lpstr> Proyecto de Integración Escolar</vt:lpstr>
      <vt:lpstr> Organización de trabajo pedagógico</vt:lpstr>
      <vt:lpstr> Organización de trabajo pedagógico</vt:lpstr>
      <vt:lpstr>Presentación de PowerPoint</vt:lpstr>
      <vt:lpstr>Presentación de PowerPoint</vt:lpstr>
      <vt:lpstr> Primera Jornada de Hermoseamiento Colegio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Y PLANIFICACIÓN –2023</dc:title>
  <dc:creator>Cristobal Retamal</dc:creator>
  <cp:lastModifiedBy>HP</cp:lastModifiedBy>
  <cp:revision>68</cp:revision>
  <dcterms:created xsi:type="dcterms:W3CDTF">2023-02-28T15:50:43Z</dcterms:created>
  <dcterms:modified xsi:type="dcterms:W3CDTF">2023-06-08T19:05:42Z</dcterms:modified>
</cp:coreProperties>
</file>